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8"/>
  </p:notesMasterIdLst>
  <p:sldIdLst>
    <p:sldId id="281" r:id="rId2"/>
    <p:sldId id="283"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84" r:id="rId17"/>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81280" marR="81280" indent="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1pPr>
    <a:lvl2pPr marL="81280" marR="81280" indent="2667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2pPr>
    <a:lvl3pPr marL="81280" marR="81280" indent="5334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3pPr>
    <a:lvl4pPr marL="81280" marR="81280" indent="8001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4pPr>
    <a:lvl5pPr marL="81280" marR="81280" indent="10668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5pPr>
    <a:lvl6pPr marL="81280" marR="81280" indent="13335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6pPr>
    <a:lvl7pPr marL="81280" marR="81280" indent="1612899"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7pPr>
    <a:lvl8pPr marL="81280" marR="81280" indent="18796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8pPr>
    <a:lvl9pPr marL="81280" marR="81280" indent="21463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noFill/>
        </a:fill>
      </a:tcStyle>
    </a:wholeTbl>
    <a:band2H>
      <a:tcTxStyle/>
      <a:tcStyle>
        <a:tcBdr/>
        <a:fill>
          <a:solidFill>
            <a:srgbClr val="EFF1F3"/>
          </a:solidFill>
        </a:fill>
      </a:tcStyle>
    </a:band2H>
    <a:firstCol>
      <a:tcTxStyle b="off" i="off">
        <a:fontRef idx="minor">
          <a:srgbClr val="6C6C6C"/>
        </a:fontRef>
        <a:srgbClr val="6C6C6C"/>
      </a:tcTxStyle>
      <a:tcStyle>
        <a:tcBdr>
          <a:left>
            <a:ln w="28575"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firstCol>
    <a:lastRow>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28575"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lastRow>
    <a:firstRow>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28575"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firstRow>
  </a:tblStyle>
  <a:tblStyle styleId="{D51ADE6A-740E-44AE-83CC-AE7238B6C88D}" styleName="">
    <a:tblBg/>
    <a:wholeTbl>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noFill/>
        </a:fill>
      </a:tcStyle>
    </a:wholeTbl>
    <a:band2H>
      <a:tcTxStyle/>
      <a:tcStyle>
        <a:tcBdr/>
        <a:fill>
          <a:solidFill>
            <a:srgbClr val="EFF1F3"/>
          </a:solidFill>
        </a:fill>
      </a:tcStyle>
    </a:band2H>
    <a:firstCol>
      <a:tcTxStyle b="off" i="off">
        <a:fontRef idx="minor">
          <a:srgbClr val="6C6C6C"/>
        </a:fontRef>
        <a:srgbClr val="6C6C6C"/>
      </a:tcTxStyle>
      <a:tcStyle>
        <a:tcBdr>
          <a:left>
            <a:ln w="28575"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firstCol>
    <a:lastRow>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28575"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lastRow>
    <a:firstRow>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28575"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110"/>
    <p:restoredTop sz="94664"/>
  </p:normalViewPr>
  <p:slideViewPr>
    <p:cSldViewPr snapToGrid="0" snapToObjects="1">
      <p:cViewPr varScale="1">
        <p:scale>
          <a:sx n="47" d="100"/>
          <a:sy n="47" d="100"/>
        </p:scale>
        <p:origin x="808" y="21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hdphoto1.wdp>
</file>

<file path=ppt/media/hdphoto2.wdp>
</file>

<file path=ppt/media/image1.tiff>
</file>

<file path=ppt/media/image2.png>
</file>

<file path=ppt/media/image3.png>
</file>

<file path=ppt/media/image4.png>
</file>

<file path=ppt/media/image5.png>
</file>

<file path=ppt/media/image6.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9" name="Shape 39"/>
          <p:cNvSpPr>
            <a:spLocks noGrp="1" noRot="1" noChangeAspect="1"/>
          </p:cNvSpPr>
          <p:nvPr>
            <p:ph type="sldImg"/>
          </p:nvPr>
        </p:nvSpPr>
        <p:spPr>
          <a:xfrm>
            <a:off x="1143000" y="685800"/>
            <a:ext cx="4572000" cy="3429000"/>
          </a:xfrm>
          <a:prstGeom prst="rect">
            <a:avLst/>
          </a:prstGeom>
        </p:spPr>
        <p:txBody>
          <a:bodyPr/>
          <a:lstStyle/>
          <a:p>
            <a:endParaRPr/>
          </a:p>
        </p:txBody>
      </p:sp>
      <p:sp>
        <p:nvSpPr>
          <p:cNvPr id="40" name="Shape 4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2200">
        <a:latin typeface="Lucida Grande"/>
        <a:ea typeface="Lucida Grande"/>
        <a:cs typeface="Lucida Grande"/>
        <a:sym typeface="Lucida Grande"/>
      </a:defRPr>
    </a:lvl1pPr>
    <a:lvl2pPr indent="228600" latinLnBrk="0">
      <a:defRPr sz="2200">
        <a:latin typeface="Lucida Grande"/>
        <a:ea typeface="Lucida Grande"/>
        <a:cs typeface="Lucida Grande"/>
        <a:sym typeface="Lucida Grande"/>
      </a:defRPr>
    </a:lvl2pPr>
    <a:lvl3pPr indent="457200" latinLnBrk="0">
      <a:defRPr sz="2200">
        <a:latin typeface="Lucida Grande"/>
        <a:ea typeface="Lucida Grande"/>
        <a:cs typeface="Lucida Grande"/>
        <a:sym typeface="Lucida Grande"/>
      </a:defRPr>
    </a:lvl3pPr>
    <a:lvl4pPr indent="685800" latinLnBrk="0">
      <a:defRPr sz="2200">
        <a:latin typeface="Lucida Grande"/>
        <a:ea typeface="Lucida Grande"/>
        <a:cs typeface="Lucida Grande"/>
        <a:sym typeface="Lucida Grande"/>
      </a:defRPr>
    </a:lvl4pPr>
    <a:lvl5pPr indent="914400" latinLnBrk="0">
      <a:defRPr sz="2200">
        <a:latin typeface="Lucida Grande"/>
        <a:ea typeface="Lucida Grande"/>
        <a:cs typeface="Lucida Grande"/>
        <a:sym typeface="Lucida Grande"/>
      </a:defRPr>
    </a:lvl5pPr>
    <a:lvl6pPr indent="1143000" latinLnBrk="0">
      <a:defRPr sz="2200">
        <a:latin typeface="Lucida Grande"/>
        <a:ea typeface="Lucida Grande"/>
        <a:cs typeface="Lucida Grande"/>
        <a:sym typeface="Lucida Grande"/>
      </a:defRPr>
    </a:lvl6pPr>
    <a:lvl7pPr indent="1371600" latinLnBrk="0">
      <a:defRPr sz="2200">
        <a:latin typeface="Lucida Grande"/>
        <a:ea typeface="Lucida Grande"/>
        <a:cs typeface="Lucida Grande"/>
        <a:sym typeface="Lucida Grande"/>
      </a:defRPr>
    </a:lvl7pPr>
    <a:lvl8pPr indent="1600200" latinLnBrk="0">
      <a:defRPr sz="2200">
        <a:latin typeface="Lucida Grande"/>
        <a:ea typeface="Lucida Grande"/>
        <a:cs typeface="Lucida Grande"/>
        <a:sym typeface="Lucida Grande"/>
      </a:defRPr>
    </a:lvl8pPr>
    <a:lvl9pPr indent="1828800" latinLnBrk="0">
      <a:defRPr sz="2200">
        <a:latin typeface="Lucida Grande"/>
        <a:ea typeface="Lucida Grande"/>
        <a:cs typeface="Lucida Grande"/>
        <a:sym typeface="Lucida Grand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5220580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34937405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Section Title">
    <p:spTree>
      <p:nvGrpSpPr>
        <p:cNvPr id="1" name=""/>
        <p:cNvGrpSpPr/>
        <p:nvPr/>
      </p:nvGrpSpPr>
      <p:grpSpPr>
        <a:xfrm>
          <a:off x="0" y="0"/>
          <a:ext cx="0" cy="0"/>
          <a:chOff x="0" y="0"/>
          <a:chExt cx="0" cy="0"/>
        </a:xfrm>
      </p:grpSpPr>
      <p:sp>
        <p:nvSpPr>
          <p:cNvPr id="23" name="Title Text"/>
          <p:cNvSpPr txBox="1">
            <a:spLocks noGrp="1"/>
          </p:cNvSpPr>
          <p:nvPr>
            <p:ph type="title"/>
          </p:nvPr>
        </p:nvSpPr>
        <p:spPr>
          <a:xfrm>
            <a:off x="1759215" y="2797969"/>
            <a:ext cx="20840701" cy="3898901"/>
          </a:xfrm>
          <a:prstGeom prst="rect">
            <a:avLst/>
          </a:prstGeom>
        </p:spPr>
        <p:txBody>
          <a:bodyPr/>
          <a:lstStyle>
            <a:lvl1pPr algn="ctr">
              <a:defRPr sz="5200"/>
            </a:lvl1pPr>
          </a:lstStyle>
          <a:p>
            <a:r>
              <a:t>Title Text</a:t>
            </a:r>
          </a:p>
        </p:txBody>
      </p:sp>
      <p:sp>
        <p:nvSpPr>
          <p:cNvPr id="24" name="Slide Number"/>
          <p:cNvSpPr txBox="1">
            <a:spLocks noGrp="1"/>
          </p:cNvSpPr>
          <p:nvPr>
            <p:ph type="sldNum" sz="quarter" idx="2"/>
          </p:nvPr>
        </p:nvSpPr>
        <p:spPr>
          <a:xfrm>
            <a:off x="22610464" y="13043296"/>
            <a:ext cx="340322" cy="323554"/>
          </a:xfrm>
          <a:prstGeom prst="rect">
            <a:avLst/>
          </a:prstGeom>
        </p:spPr>
        <p:txBody>
          <a:bodyPr lIns="50800" tIns="50800" rIns="50800" bIns="50800"/>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Content">
    <p:spTree>
      <p:nvGrpSpPr>
        <p:cNvPr id="1" name=""/>
        <p:cNvGrpSpPr/>
        <p:nvPr/>
      </p:nvGrpSpPr>
      <p:grpSpPr>
        <a:xfrm>
          <a:off x="0" y="0"/>
          <a:ext cx="0" cy="0"/>
          <a:chOff x="0" y="0"/>
          <a:chExt cx="0" cy="0"/>
        </a:xfrm>
      </p:grpSpPr>
      <p:sp>
        <p:nvSpPr>
          <p:cNvPr id="31" name="Title Text"/>
          <p:cNvSpPr txBox="1">
            <a:spLocks noGrp="1"/>
          </p:cNvSpPr>
          <p:nvPr>
            <p:ph type="title"/>
          </p:nvPr>
        </p:nvSpPr>
        <p:spPr>
          <a:prstGeom prst="rect">
            <a:avLst/>
          </a:prstGeom>
        </p:spPr>
        <p:txBody>
          <a:bodyPr/>
          <a:lstStyle/>
          <a:p>
            <a:r>
              <a:t>Title Text</a:t>
            </a:r>
          </a:p>
        </p:txBody>
      </p:sp>
      <p:sp>
        <p:nvSpPr>
          <p:cNvPr id="32"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3"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4" name="Title Text"/>
          <p:cNvSpPr txBox="1">
            <a:spLocks noGrp="1"/>
          </p:cNvSpPr>
          <p:nvPr>
            <p:ph type="title"/>
          </p:nvPr>
        </p:nvSpPr>
        <p:spPr>
          <a:xfrm>
            <a:off x="833966" y="-1588"/>
            <a:ext cx="18567401" cy="1676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lstStyle/>
          <a:p>
            <a:r>
              <a:t>Title Text</a:t>
            </a:r>
          </a:p>
        </p:txBody>
      </p:sp>
      <p:sp>
        <p:nvSpPr>
          <p:cNvPr id="5" name="Body Level One…"/>
          <p:cNvSpPr txBox="1">
            <a:spLocks noGrp="1"/>
          </p:cNvSpPr>
          <p:nvPr>
            <p:ph type="body" idx="1"/>
          </p:nvPr>
        </p:nvSpPr>
        <p:spPr>
          <a:xfrm>
            <a:off x="838200" y="2451100"/>
            <a:ext cx="22720300" cy="97536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2pPr marL="270827">
              <a:spcBef>
                <a:spcPts val="2000"/>
              </a:spcBef>
              <a:buClr>
                <a:srgbClr val="909090"/>
              </a:buClr>
              <a:buFont typeface="Arial"/>
            </a:lvl2pPr>
            <a:lvl3pPr marL="728027">
              <a:spcBef>
                <a:spcPts val="1400"/>
              </a:spcBef>
              <a:buClr>
                <a:srgbClr val="B8B8B8"/>
              </a:buClr>
              <a:buChar char=""/>
            </a:lvl3pPr>
            <a:lvl4pPr marL="1123314">
              <a:spcBef>
                <a:spcPts val="800"/>
              </a:spcBef>
              <a:buClr>
                <a:srgbClr val="909090"/>
              </a:buClr>
              <a:buFont typeface="Arial"/>
            </a:lvl4pPr>
            <a:lvl5pPr marL="1531302">
              <a:spcBef>
                <a:spcPts val="700"/>
              </a:spcBef>
              <a:buClr>
                <a:srgbClr val="B8B8B8"/>
              </a:buClr>
              <a:buChar char=""/>
            </a:lvl5pPr>
          </a:lstStyle>
          <a:p>
            <a:r>
              <a:t>Body Level One</a:t>
            </a:r>
          </a:p>
          <a:p>
            <a:pPr lvl="1"/>
            <a:r>
              <a:t>Body Level Two</a:t>
            </a:r>
          </a:p>
          <a:p>
            <a:pPr lvl="2"/>
            <a:r>
              <a:t>Body Level Three</a:t>
            </a:r>
          </a:p>
          <a:p>
            <a:pPr lvl="3"/>
            <a:r>
              <a:t>Body Level Four</a:t>
            </a:r>
          </a:p>
          <a:p>
            <a:pPr lvl="4"/>
            <a:r>
              <a:t>Body Level Five</a:t>
            </a:r>
          </a:p>
        </p:txBody>
      </p:sp>
      <p:sp>
        <p:nvSpPr>
          <p:cNvPr id="6" name="Slide Number"/>
          <p:cNvSpPr txBox="1">
            <a:spLocks noGrp="1"/>
          </p:cNvSpPr>
          <p:nvPr>
            <p:ph type="sldNum" sz="quarter" idx="2"/>
          </p:nvPr>
        </p:nvSpPr>
        <p:spPr>
          <a:xfrm>
            <a:off x="23358705" y="13096875"/>
            <a:ext cx="238722" cy="221953"/>
          </a:xfrm>
          <a:prstGeom prst="rect">
            <a:avLst/>
          </a:prstGeom>
          <a:ln w="12700">
            <a:miter lim="400000"/>
          </a:ln>
        </p:spPr>
        <p:txBody>
          <a:bodyPr wrap="none" lIns="0" tIns="0" rIns="0" bIns="0">
            <a:spAutoFit/>
          </a:bodyPr>
          <a:lstStyle>
            <a:lvl1pPr marL="0" marR="0" algn="ctr" defTabSz="914400">
              <a:defRPr sz="1600">
                <a:solidFill>
                  <a:srgbClr val="B8B8B8"/>
                </a:solidFill>
                <a:uFill>
                  <a:solidFill>
                    <a:srgbClr val="B8B8B8"/>
                  </a:solidFill>
                </a:uFill>
                <a:latin typeface="+mn-lt"/>
                <a:ea typeface="+mn-ea"/>
                <a:cs typeface="+mn-cs"/>
                <a:sym typeface="Aria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Lst>
  <p:transition spd="med"/>
  <p:txStyles>
    <p:titleStyle>
      <a:lvl1pPr marL="0" marR="182879" indent="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1pPr>
      <a:lvl2pPr marL="0" marR="182879" indent="2286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2pPr>
      <a:lvl3pPr marL="0" marR="182879" indent="4572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3pPr>
      <a:lvl4pPr marL="0" marR="182879" indent="6858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4pPr>
      <a:lvl5pPr marL="0" marR="182879" indent="9144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5pPr>
      <a:lvl6pPr marL="0" marR="182879" indent="11430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6pPr>
      <a:lvl7pPr marL="0" marR="182879" indent="13716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7pPr>
      <a:lvl8pPr marL="0" marR="182879" indent="16002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8pPr>
      <a:lvl9pPr marL="0" marR="182879" indent="18288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9pPr>
    </p:titleStyle>
    <p:bodyStyle>
      <a:lvl1pPr marL="81280" marR="81280" indent="0" algn="l" defTabSz="1816100" latinLnBrk="0">
        <a:lnSpc>
          <a:spcPct val="100000"/>
        </a:lnSpc>
        <a:spcBef>
          <a:spcPts val="4600"/>
        </a:spcBef>
        <a:spcAft>
          <a:spcPts val="0"/>
        </a:spcAft>
        <a:buClrTx/>
        <a:buSzTx/>
        <a:buFontTx/>
        <a:buNone/>
        <a:tabLst/>
        <a:defRPr sz="3200" b="0" i="0" u="none" strike="noStrike" cap="none" spc="0" baseline="0">
          <a:ln>
            <a:noFill/>
          </a:ln>
          <a:solidFill>
            <a:srgbClr val="000000"/>
          </a:solidFill>
          <a:uFill>
            <a:solidFill>
              <a:srgbClr val="000000"/>
            </a:solidFill>
          </a:uFill>
          <a:latin typeface="Menlo"/>
          <a:ea typeface="Menlo"/>
          <a:cs typeface="Menlo"/>
          <a:sym typeface="Menlo"/>
        </a:defRPr>
      </a:lvl1pPr>
      <a:lvl2pPr marL="352107" marR="81280" indent="-228600" algn="l" defTabSz="1816100" latinLnBrk="0">
        <a:lnSpc>
          <a:spcPct val="100000"/>
        </a:lnSpc>
        <a:spcBef>
          <a:spcPts val="4600"/>
        </a:spcBef>
        <a:spcAft>
          <a:spcPts val="0"/>
        </a:spcAft>
        <a:buClrTx/>
        <a:buSzPct val="10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2pPr>
      <a:lvl3pPr marL="809307" marR="81280" indent="-227012"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3pPr>
      <a:lvl4pPr marL="1204594" marR="81280" indent="-168275" algn="l" defTabSz="1816100" latinLnBrk="0">
        <a:lnSpc>
          <a:spcPct val="100000"/>
        </a:lnSpc>
        <a:spcBef>
          <a:spcPts val="4600"/>
        </a:spcBef>
        <a:spcAft>
          <a:spcPts val="0"/>
        </a:spcAft>
        <a:buClrTx/>
        <a:buSzPct val="10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4pPr>
      <a:lvl5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5pPr>
      <a:lvl6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6pPr>
      <a:lvl7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7pPr>
      <a:lvl8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8pPr>
      <a:lvl9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9pPr>
    </p:bodyStyle>
    <p:otherStyle>
      <a:lvl1pPr marL="0" marR="0" indent="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1pPr>
      <a:lvl2pPr marL="0" marR="0" indent="2286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2pPr>
      <a:lvl3pPr marL="0" marR="0" indent="4572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3pPr>
      <a:lvl4pPr marL="0" marR="0" indent="6858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4pPr>
      <a:lvl5pPr marL="0" marR="0" indent="9144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5pPr>
      <a:lvl6pPr marL="0" marR="0" indent="11430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6pPr>
      <a:lvl7pPr marL="0" marR="0" indent="13716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7pPr>
      <a:lvl8pPr marL="0" marR="0" indent="16002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8pPr>
      <a:lvl9pPr marL="0" marR="0" indent="18288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hyperlink" Target="https://cs61a.org/exams/midterm1.html" TargetMode="Externa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hyperlink" Target="http://en.wikipedia.org/wiki/File:Fibonacci.jpg" TargetMode="External"/><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Functions"/>
          <p:cNvSpPr txBox="1">
            <a:spLocks noGrp="1"/>
          </p:cNvSpPr>
          <p:nvPr>
            <p:ph type="title"/>
          </p:nvPr>
        </p:nvSpPr>
        <p:spPr>
          <a:prstGeom prst="rect">
            <a:avLst/>
          </a:prstGeom>
        </p:spPr>
        <p:txBody>
          <a:bodyPr/>
          <a:lstStyle/>
          <a:p>
            <a:r>
              <a:rPr lang="en-US" dirty="0"/>
              <a:t>UC Berkeley’s CS61A – Lecture 10 –  Tree Recursion</a:t>
            </a:r>
            <a:endParaRPr dirty="0"/>
          </a:p>
        </p:txBody>
      </p:sp>
      <p:sp>
        <p:nvSpPr>
          <p:cNvPr id="2" name="TextBox 1">
            <a:extLst>
              <a:ext uri="{FF2B5EF4-FFF2-40B4-BE49-F238E27FC236}">
                <a16:creationId xmlns:a16="http://schemas.microsoft.com/office/drawing/2014/main" id="{A9478077-2E2D-C549-9753-4C61881080EC}"/>
              </a:ext>
            </a:extLst>
          </p:cNvPr>
          <p:cNvSpPr txBox="1"/>
          <p:nvPr/>
        </p:nvSpPr>
        <p:spPr>
          <a:xfrm>
            <a:off x="267629" y="1960784"/>
            <a:ext cx="23506771" cy="616579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nchorCtr="0">
            <a:spAutoFit/>
          </a:bodyPr>
          <a:lstStyle/>
          <a:p>
            <a:r>
              <a:rPr lang="en-US" sz="8800" b="1" dirty="0">
                <a:latin typeface="Arial" panose="020B0604020202020204" pitchFamily="34" charset="0"/>
                <a:cs typeface="Arial" panose="020B0604020202020204" pitchFamily="34" charset="0"/>
              </a:rPr>
              <a:t>Trump's Plan to Keep America First in AI </a:t>
            </a:r>
            <a:br>
              <a:rPr lang="en-US" sz="13800" b="1" dirty="0">
                <a:latin typeface="Arial" panose="020B0604020202020204" pitchFamily="34" charset="0"/>
                <a:cs typeface="Arial" panose="020B0604020202020204" pitchFamily="34" charset="0"/>
              </a:rPr>
            </a:br>
            <a:r>
              <a:rPr lang="en-US" sz="4000" dirty="0" err="1">
                <a:latin typeface="Menlo" panose="020B0609030804020204" pitchFamily="49" charset="0"/>
                <a:ea typeface="Menlo" panose="020B0609030804020204" pitchFamily="49" charset="0"/>
                <a:cs typeface="Menlo" panose="020B0609030804020204" pitchFamily="49" charset="0"/>
              </a:rPr>
              <a:t>www.wired.com</a:t>
            </a:r>
            <a:r>
              <a:rPr lang="en-US" sz="4000" dirty="0">
                <a:latin typeface="Menlo" panose="020B0609030804020204" pitchFamily="49" charset="0"/>
                <a:ea typeface="Menlo" panose="020B0609030804020204" pitchFamily="49" charset="0"/>
                <a:cs typeface="Menlo" panose="020B0609030804020204" pitchFamily="49" charset="0"/>
              </a:rPr>
              <a:t>/story/trumps-plan-keep-</a:t>
            </a:r>
            <a:r>
              <a:rPr lang="en-US" sz="4000" dirty="0" err="1">
                <a:latin typeface="Menlo" panose="020B0609030804020204" pitchFamily="49" charset="0"/>
                <a:ea typeface="Menlo" panose="020B0609030804020204" pitchFamily="49" charset="0"/>
                <a:cs typeface="Menlo" panose="020B0609030804020204" pitchFamily="49" charset="0"/>
              </a:rPr>
              <a:t>america</a:t>
            </a:r>
            <a:r>
              <a:rPr lang="en-US" sz="4000" dirty="0">
                <a:latin typeface="Menlo" panose="020B0609030804020204" pitchFamily="49" charset="0"/>
                <a:ea typeface="Menlo" panose="020B0609030804020204" pitchFamily="49" charset="0"/>
                <a:cs typeface="Menlo" panose="020B0609030804020204" pitchFamily="49" charset="0"/>
              </a:rPr>
              <a:t>-first-</a:t>
            </a:r>
            <a:r>
              <a:rPr lang="en-US" sz="4000" dirty="0" err="1">
                <a:latin typeface="Menlo" panose="020B0609030804020204" pitchFamily="49" charset="0"/>
                <a:ea typeface="Menlo" panose="020B0609030804020204" pitchFamily="49" charset="0"/>
                <a:cs typeface="Menlo" panose="020B0609030804020204" pitchFamily="49" charset="0"/>
              </a:rPr>
              <a:t>ai</a:t>
            </a:r>
            <a:br>
              <a:rPr lang="en-US" sz="6600" dirty="0">
                <a:latin typeface="Menlo" panose="020B0609030804020204" pitchFamily="49" charset="0"/>
                <a:ea typeface="Menlo" panose="020B0609030804020204" pitchFamily="49" charset="0"/>
                <a:cs typeface="Menlo" panose="020B0609030804020204" pitchFamily="49" charset="0"/>
              </a:rPr>
            </a:br>
            <a:endParaRPr lang="en-US" sz="6600" dirty="0">
              <a:latin typeface="Menlo" panose="020B0609030804020204" pitchFamily="49" charset="0"/>
              <a:ea typeface="Menlo" panose="020B0609030804020204" pitchFamily="49" charset="0"/>
              <a:cs typeface="Menlo" panose="020B0609030804020204" pitchFamily="49" charset="0"/>
            </a:endParaRPr>
          </a:p>
          <a:p>
            <a:endParaRPr lang="en-US" sz="4000" dirty="0">
              <a:latin typeface="Menlo" panose="020B0609030804020204" pitchFamily="49" charset="0"/>
              <a:ea typeface="Menlo" panose="020B0609030804020204" pitchFamily="49" charset="0"/>
              <a:cs typeface="Menlo" panose="020B0609030804020204" pitchFamily="49" charset="0"/>
            </a:endParaRPr>
          </a:p>
          <a:p>
            <a:endParaRPr lang="en-US" sz="8000" dirty="0">
              <a:latin typeface="Arial" panose="020B0604020202020204" pitchFamily="34" charset="0"/>
              <a:cs typeface="Arial" panose="020B0604020202020204" pitchFamily="34" charset="0"/>
            </a:endParaRPr>
          </a:p>
          <a:p>
            <a:endParaRPr lang="en-US" sz="8000"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B61B47CB-8E64-6842-ACBD-88B6E7514D67}"/>
              </a:ext>
            </a:extLst>
          </p:cNvPr>
          <p:cNvSpPr txBox="1"/>
          <p:nvPr/>
        </p:nvSpPr>
        <p:spPr>
          <a:xfrm>
            <a:off x="12247418" y="4205221"/>
            <a:ext cx="12090626" cy="952055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nchorCtr="0">
            <a:spAutoFit/>
          </a:bodyPr>
          <a:lstStyle/>
          <a:p>
            <a:r>
              <a:rPr lang="en-US" sz="3600" dirty="0">
                <a:latin typeface="Arial" panose="020B0604020202020204" pitchFamily="34" charset="0"/>
                <a:cs typeface="Arial" panose="020B0604020202020204" pitchFamily="34" charset="0"/>
              </a:rPr>
              <a:t>“Donald Trump today will sign an executive order for the federal government to channel existing funds, programs, and data in support of artificial intelligence (AI) research and commercialization. The American AI Initiative will </a:t>
            </a:r>
            <a:r>
              <a:rPr lang="en-US" sz="3600" dirty="0">
                <a:solidFill>
                  <a:srgbClr val="FF0000"/>
                </a:solidFill>
                <a:latin typeface="Arial" panose="020B0604020202020204" pitchFamily="34" charset="0"/>
                <a:cs typeface="Arial" panose="020B0604020202020204" pitchFamily="34" charset="0"/>
              </a:rPr>
              <a:t>ask agencies to assist U.S. workers' adjustment to professions impacted by AI by supporting training and fellowships</a:t>
            </a:r>
            <a:r>
              <a:rPr lang="en-US" sz="3600" dirty="0">
                <a:latin typeface="Arial" panose="020B0604020202020204" pitchFamily="34" charset="0"/>
                <a:cs typeface="Arial" panose="020B0604020202020204" pitchFamily="34" charset="0"/>
              </a:rPr>
              <a:t>, and to </a:t>
            </a:r>
            <a:r>
              <a:rPr lang="en-US" sz="3600" dirty="0">
                <a:solidFill>
                  <a:srgbClr val="FF0000"/>
                </a:solidFill>
                <a:latin typeface="Arial" panose="020B0604020202020204" pitchFamily="34" charset="0"/>
                <a:cs typeface="Arial" panose="020B0604020202020204" pitchFamily="34" charset="0"/>
              </a:rPr>
              <a:t>consider what new regulations may be needed to rein in unwelcome effects</a:t>
            </a:r>
            <a:r>
              <a:rPr lang="en-US" sz="3600" dirty="0">
                <a:latin typeface="Arial" panose="020B0604020202020204" pitchFamily="34" charset="0"/>
                <a:cs typeface="Arial" panose="020B0604020202020204" pitchFamily="34" charset="0"/>
              </a:rPr>
              <a:t>. The program also would </a:t>
            </a:r>
            <a:r>
              <a:rPr lang="en-US" sz="3600" dirty="0">
                <a:solidFill>
                  <a:srgbClr val="FF0000"/>
                </a:solidFill>
                <a:latin typeface="Arial" panose="020B0604020202020204" pitchFamily="34" charset="0"/>
                <a:cs typeface="Arial" panose="020B0604020202020204" pitchFamily="34" charset="0"/>
              </a:rPr>
              <a:t>ask certain agencies in areas like health and transportation to open data stores to academics and companies engaged in AI research, using privacy-protecting mechanisms</a:t>
            </a:r>
            <a:r>
              <a:rPr lang="en-US" sz="3600" dirty="0">
                <a:latin typeface="Arial" panose="020B0604020202020204" pitchFamily="34" charset="0"/>
                <a:cs typeface="Arial" panose="020B0604020202020204" pitchFamily="34" charset="0"/>
              </a:rPr>
              <a:t>. UW’s Ryan </a:t>
            </a:r>
            <a:r>
              <a:rPr lang="en-US" sz="3600" dirty="0" err="1">
                <a:latin typeface="Arial" panose="020B0604020202020204" pitchFamily="34" charset="0"/>
                <a:cs typeface="Arial" panose="020B0604020202020204" pitchFamily="34" charset="0"/>
              </a:rPr>
              <a:t>Calo</a:t>
            </a:r>
            <a:r>
              <a:rPr lang="en-US" sz="3600" dirty="0">
                <a:latin typeface="Arial" panose="020B0604020202020204" pitchFamily="34" charset="0"/>
                <a:cs typeface="Arial" panose="020B0604020202020204" pitchFamily="34" charset="0"/>
              </a:rPr>
              <a:t> said the initiative's progress should reveal whether the White House is seriously considering related ethical and human rights issues, like whether "they [are] aware enough of [AI's] social impacts, and thinking about the effects on society and how to address the problems it creates."”</a:t>
            </a:r>
          </a:p>
        </p:txBody>
      </p:sp>
      <p:pic>
        <p:nvPicPr>
          <p:cNvPr id="3" name="Picture 2">
            <a:extLst>
              <a:ext uri="{FF2B5EF4-FFF2-40B4-BE49-F238E27FC236}">
                <a16:creationId xmlns:a16="http://schemas.microsoft.com/office/drawing/2014/main" id="{FE149520-F1CA-6A41-99B7-1CB075E0AF18}"/>
              </a:ext>
            </a:extLst>
          </p:cNvPr>
          <p:cNvPicPr>
            <a:picLocks noChangeAspect="1"/>
          </p:cNvPicPr>
          <p:nvPr/>
        </p:nvPicPr>
        <p:blipFill>
          <a:blip r:embed="rId3"/>
          <a:stretch>
            <a:fillRect/>
          </a:stretch>
        </p:blipFill>
        <p:spPr>
          <a:xfrm>
            <a:off x="-83128" y="4603327"/>
            <a:ext cx="12275127" cy="9195800"/>
          </a:xfrm>
          <a:prstGeom prst="rect">
            <a:avLst/>
          </a:prstGeom>
        </p:spPr>
      </p:pic>
    </p:spTree>
    <p:extLst>
      <p:ext uri="{BB962C8B-B14F-4D97-AF65-F5344CB8AC3E}">
        <p14:creationId xmlns:p14="http://schemas.microsoft.com/office/powerpoint/2010/main" val="3447588646"/>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17"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18" name="A Tree-Recursive Process"/>
          <p:cNvSpPr txBox="1">
            <a:spLocks noGrp="1"/>
          </p:cNvSpPr>
          <p:nvPr>
            <p:ph type="title"/>
          </p:nvPr>
        </p:nvSpPr>
        <p:spPr>
          <a:prstGeom prst="rect">
            <a:avLst/>
          </a:prstGeom>
        </p:spPr>
        <p:txBody>
          <a:bodyPr/>
          <a:lstStyle/>
          <a:p>
            <a:r>
              <a:t>A Tree-Recursive Process</a:t>
            </a:r>
          </a:p>
        </p:txBody>
      </p:sp>
      <p:sp>
        <p:nvSpPr>
          <p:cNvPr id="119" name="The computational process of fib evolves into a tree structure"/>
          <p:cNvSpPr txBox="1">
            <a:spLocks noGrp="1"/>
          </p:cNvSpPr>
          <p:nvPr>
            <p:ph type="body" sz="quarter" idx="1"/>
          </p:nvPr>
        </p:nvSpPr>
        <p:spPr>
          <a:xfrm>
            <a:off x="838200" y="2451100"/>
            <a:ext cx="22720300" cy="1217758"/>
          </a:xfrm>
          <a:prstGeom prst="rect">
            <a:avLst/>
          </a:prstGeom>
        </p:spPr>
        <p:txBody>
          <a:bodyPr/>
          <a:lstStyle/>
          <a:p>
            <a:r>
              <a:t>The computational process of fib evolves into a tree structure</a:t>
            </a:r>
          </a:p>
        </p:txBody>
      </p:sp>
      <p:sp>
        <p:nvSpPr>
          <p:cNvPr id="120"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10</a:t>
            </a:fld>
            <a:endParaRPr/>
          </a:p>
        </p:txBody>
      </p:sp>
      <p:sp>
        <p:nvSpPr>
          <p:cNvPr id="121" name="fib(5)"/>
          <p:cNvSpPr txBox="1"/>
          <p:nvPr/>
        </p:nvSpPr>
        <p:spPr>
          <a:xfrm>
            <a:off x="9187236" y="3924300"/>
            <a:ext cx="2474486" cy="6477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r>
              <a:t>fib(5)</a:t>
            </a:r>
          </a:p>
        </p:txBody>
      </p:sp>
      <p:grpSp>
        <p:nvGrpSpPr>
          <p:cNvPr id="124" name="Group"/>
          <p:cNvGrpSpPr/>
          <p:nvPr/>
        </p:nvGrpSpPr>
        <p:grpSpPr>
          <a:xfrm>
            <a:off x="11390216" y="4660900"/>
            <a:ext cx="4410661" cy="1892300"/>
            <a:chOff x="0" y="0"/>
            <a:chExt cx="4410659" cy="1892300"/>
          </a:xfrm>
        </p:grpSpPr>
        <p:sp>
          <p:nvSpPr>
            <p:cNvPr id="122" name="Line"/>
            <p:cNvSpPr/>
            <p:nvPr/>
          </p:nvSpPr>
          <p:spPr>
            <a:xfrm>
              <a:off x="0" y="0"/>
              <a:ext cx="3239778" cy="1105987"/>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23" name="fib(4)"/>
            <p:cNvSpPr txBox="1"/>
            <p:nvPr/>
          </p:nvSpPr>
          <p:spPr>
            <a:xfrm>
              <a:off x="2554795" y="1244600"/>
              <a:ext cx="1855865"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fib(4)</a:t>
              </a:r>
            </a:p>
          </p:txBody>
        </p:sp>
      </p:grpSp>
      <p:grpSp>
        <p:nvGrpSpPr>
          <p:cNvPr id="153" name="Group"/>
          <p:cNvGrpSpPr/>
          <p:nvPr/>
        </p:nvGrpSpPr>
        <p:grpSpPr>
          <a:xfrm>
            <a:off x="10242408" y="6652341"/>
            <a:ext cx="10705086" cy="5869859"/>
            <a:chOff x="0" y="0"/>
            <a:chExt cx="10705084" cy="5869858"/>
          </a:xfrm>
        </p:grpSpPr>
        <p:sp>
          <p:nvSpPr>
            <p:cNvPr id="125" name="fib(3)"/>
            <p:cNvSpPr txBox="1"/>
            <p:nvPr/>
          </p:nvSpPr>
          <p:spPr>
            <a:xfrm>
              <a:off x="6127808" y="1399458"/>
              <a:ext cx="1855865" cy="6477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fib(3)</a:t>
              </a:r>
            </a:p>
          </p:txBody>
        </p:sp>
        <p:sp>
          <p:nvSpPr>
            <p:cNvPr id="126" name="Line"/>
            <p:cNvSpPr/>
            <p:nvPr/>
          </p:nvSpPr>
          <p:spPr>
            <a:xfrm flipH="1">
              <a:off x="5739034" y="2097958"/>
              <a:ext cx="479997" cy="463050"/>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27" name="fib(1)"/>
            <p:cNvSpPr txBox="1"/>
            <p:nvPr/>
          </p:nvSpPr>
          <p:spPr>
            <a:xfrm>
              <a:off x="4739333" y="2656758"/>
              <a:ext cx="1855865" cy="6477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fib(1)</a:t>
              </a:r>
            </a:p>
          </p:txBody>
        </p:sp>
        <p:sp>
          <p:nvSpPr>
            <p:cNvPr id="128" name="1"/>
            <p:cNvSpPr txBox="1"/>
            <p:nvPr/>
          </p:nvSpPr>
          <p:spPr>
            <a:xfrm>
              <a:off x="5405801" y="3977558"/>
              <a:ext cx="518372" cy="6477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1</a:t>
              </a:r>
            </a:p>
          </p:txBody>
        </p:sp>
        <p:sp>
          <p:nvSpPr>
            <p:cNvPr id="129" name="Line"/>
            <p:cNvSpPr/>
            <p:nvPr/>
          </p:nvSpPr>
          <p:spPr>
            <a:xfrm>
              <a:off x="5702008" y="3329858"/>
              <a:ext cx="1" cy="654981"/>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30" name="Line"/>
            <p:cNvSpPr/>
            <p:nvPr/>
          </p:nvSpPr>
          <p:spPr>
            <a:xfrm flipH="1">
              <a:off x="5739034" y="2097958"/>
              <a:ext cx="479997" cy="463050"/>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31" name="Line"/>
            <p:cNvSpPr/>
            <p:nvPr/>
          </p:nvSpPr>
          <p:spPr>
            <a:xfrm>
              <a:off x="8034649" y="2085258"/>
              <a:ext cx="490066" cy="472764"/>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32" name="Line"/>
            <p:cNvSpPr/>
            <p:nvPr/>
          </p:nvSpPr>
          <p:spPr>
            <a:xfrm flipH="1">
              <a:off x="2295614" y="853358"/>
              <a:ext cx="479997" cy="463050"/>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33" name="Line"/>
            <p:cNvSpPr/>
            <p:nvPr/>
          </p:nvSpPr>
          <p:spPr>
            <a:xfrm flipH="1">
              <a:off x="2295614" y="8444"/>
              <a:ext cx="1350897" cy="1303201"/>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34" name="Line"/>
            <p:cNvSpPr/>
            <p:nvPr/>
          </p:nvSpPr>
          <p:spPr>
            <a:xfrm>
              <a:off x="5766520" y="0"/>
              <a:ext cx="1351207" cy="1303500"/>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35" name="Line"/>
            <p:cNvSpPr/>
            <p:nvPr/>
          </p:nvSpPr>
          <p:spPr>
            <a:xfrm flipH="1">
              <a:off x="962676" y="3329858"/>
              <a:ext cx="1" cy="654981"/>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36" name="fib(2)"/>
            <p:cNvSpPr txBox="1"/>
            <p:nvPr/>
          </p:nvSpPr>
          <p:spPr>
            <a:xfrm>
              <a:off x="1295910" y="1399458"/>
              <a:ext cx="1855865" cy="6477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fib(2)</a:t>
              </a:r>
            </a:p>
          </p:txBody>
        </p:sp>
        <p:sp>
          <p:nvSpPr>
            <p:cNvPr id="137" name="fib(0)"/>
            <p:cNvSpPr txBox="1"/>
            <p:nvPr/>
          </p:nvSpPr>
          <p:spPr>
            <a:xfrm>
              <a:off x="0" y="2656758"/>
              <a:ext cx="1855864" cy="6477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fib(0)</a:t>
              </a:r>
            </a:p>
          </p:txBody>
        </p:sp>
        <p:sp>
          <p:nvSpPr>
            <p:cNvPr id="138" name="fib(1)"/>
            <p:cNvSpPr txBox="1"/>
            <p:nvPr/>
          </p:nvSpPr>
          <p:spPr>
            <a:xfrm>
              <a:off x="2591822" y="2656758"/>
              <a:ext cx="1855865" cy="6477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fib(1)</a:t>
              </a:r>
            </a:p>
          </p:txBody>
        </p:sp>
        <p:sp>
          <p:nvSpPr>
            <p:cNvPr id="139" name="0"/>
            <p:cNvSpPr txBox="1"/>
            <p:nvPr/>
          </p:nvSpPr>
          <p:spPr>
            <a:xfrm>
              <a:off x="666468" y="3977558"/>
              <a:ext cx="518372" cy="6477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0</a:t>
              </a:r>
            </a:p>
          </p:txBody>
        </p:sp>
        <p:sp>
          <p:nvSpPr>
            <p:cNvPr id="140" name="1"/>
            <p:cNvSpPr txBox="1"/>
            <p:nvPr/>
          </p:nvSpPr>
          <p:spPr>
            <a:xfrm>
              <a:off x="3258292" y="3977558"/>
              <a:ext cx="518372" cy="6477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1</a:t>
              </a:r>
            </a:p>
          </p:txBody>
        </p:sp>
        <p:sp>
          <p:nvSpPr>
            <p:cNvPr id="141" name="Line"/>
            <p:cNvSpPr/>
            <p:nvPr/>
          </p:nvSpPr>
          <p:spPr>
            <a:xfrm>
              <a:off x="3554499" y="3329858"/>
              <a:ext cx="1" cy="654981"/>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42" name="Line"/>
            <p:cNvSpPr/>
            <p:nvPr/>
          </p:nvSpPr>
          <p:spPr>
            <a:xfrm flipH="1">
              <a:off x="962676" y="2097958"/>
              <a:ext cx="479997" cy="463050"/>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43" name="Line"/>
            <p:cNvSpPr/>
            <p:nvPr/>
          </p:nvSpPr>
          <p:spPr>
            <a:xfrm>
              <a:off x="3073161" y="2085258"/>
              <a:ext cx="490066" cy="472764"/>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44" name="fib(2)"/>
            <p:cNvSpPr txBox="1"/>
            <p:nvPr/>
          </p:nvSpPr>
          <p:spPr>
            <a:xfrm>
              <a:off x="7553309" y="2656758"/>
              <a:ext cx="1855865" cy="6477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fib(2)</a:t>
              </a:r>
            </a:p>
          </p:txBody>
        </p:sp>
        <p:sp>
          <p:nvSpPr>
            <p:cNvPr id="145" name="fib(0)"/>
            <p:cNvSpPr txBox="1"/>
            <p:nvPr/>
          </p:nvSpPr>
          <p:spPr>
            <a:xfrm>
              <a:off x="6257399" y="3901358"/>
              <a:ext cx="1855865" cy="6477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fib(0)</a:t>
              </a:r>
            </a:p>
          </p:txBody>
        </p:sp>
        <p:sp>
          <p:nvSpPr>
            <p:cNvPr id="146" name="fib(1)"/>
            <p:cNvSpPr txBox="1"/>
            <p:nvPr/>
          </p:nvSpPr>
          <p:spPr>
            <a:xfrm>
              <a:off x="8849221" y="3901358"/>
              <a:ext cx="1855864" cy="6477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fib(1)</a:t>
              </a:r>
            </a:p>
          </p:txBody>
        </p:sp>
        <p:sp>
          <p:nvSpPr>
            <p:cNvPr id="147" name="0"/>
            <p:cNvSpPr txBox="1"/>
            <p:nvPr/>
          </p:nvSpPr>
          <p:spPr>
            <a:xfrm>
              <a:off x="6923868" y="5222158"/>
              <a:ext cx="518372" cy="6477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0</a:t>
              </a:r>
            </a:p>
          </p:txBody>
        </p:sp>
        <p:sp>
          <p:nvSpPr>
            <p:cNvPr id="148" name="1"/>
            <p:cNvSpPr txBox="1"/>
            <p:nvPr/>
          </p:nvSpPr>
          <p:spPr>
            <a:xfrm>
              <a:off x="9515688" y="5222158"/>
              <a:ext cx="518372" cy="6477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1</a:t>
              </a:r>
            </a:p>
          </p:txBody>
        </p:sp>
        <p:sp>
          <p:nvSpPr>
            <p:cNvPr id="149" name="Line"/>
            <p:cNvSpPr/>
            <p:nvPr/>
          </p:nvSpPr>
          <p:spPr>
            <a:xfrm>
              <a:off x="7220077" y="4587158"/>
              <a:ext cx="1" cy="654981"/>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50" name="Line"/>
            <p:cNvSpPr/>
            <p:nvPr/>
          </p:nvSpPr>
          <p:spPr>
            <a:xfrm>
              <a:off x="9811899" y="4587158"/>
              <a:ext cx="1" cy="654981"/>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51" name="Line"/>
            <p:cNvSpPr/>
            <p:nvPr/>
          </p:nvSpPr>
          <p:spPr>
            <a:xfrm flipH="1">
              <a:off x="7220077" y="3355258"/>
              <a:ext cx="479997" cy="463050"/>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52" name="Line"/>
            <p:cNvSpPr/>
            <p:nvPr/>
          </p:nvSpPr>
          <p:spPr>
            <a:xfrm>
              <a:off x="9330559" y="3329858"/>
              <a:ext cx="490066" cy="472764"/>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nvGrpSpPr>
          <p:cNvPr id="156" name="Group"/>
          <p:cNvGrpSpPr/>
          <p:nvPr/>
        </p:nvGrpSpPr>
        <p:grpSpPr>
          <a:xfrm>
            <a:off x="5257800" y="4622800"/>
            <a:ext cx="4262602" cy="1917700"/>
            <a:chOff x="0" y="0"/>
            <a:chExt cx="4262601" cy="1917700"/>
          </a:xfrm>
        </p:grpSpPr>
        <p:sp>
          <p:nvSpPr>
            <p:cNvPr id="154" name="Line"/>
            <p:cNvSpPr/>
            <p:nvPr/>
          </p:nvSpPr>
          <p:spPr>
            <a:xfrm flipH="1">
              <a:off x="1041336" y="0"/>
              <a:ext cx="3221266" cy="1123846"/>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55" name="fib(3)"/>
            <p:cNvSpPr txBox="1"/>
            <p:nvPr/>
          </p:nvSpPr>
          <p:spPr>
            <a:xfrm>
              <a:off x="0" y="1270000"/>
              <a:ext cx="1855864"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fib(3)</a:t>
              </a:r>
            </a:p>
          </p:txBody>
        </p:sp>
      </p:grpSp>
      <p:grpSp>
        <p:nvGrpSpPr>
          <p:cNvPr id="172" name="Group"/>
          <p:cNvGrpSpPr/>
          <p:nvPr/>
        </p:nvGrpSpPr>
        <p:grpSpPr>
          <a:xfrm>
            <a:off x="3873931" y="6578600"/>
            <a:ext cx="5965755" cy="3784600"/>
            <a:chOff x="0" y="0"/>
            <a:chExt cx="5965753" cy="3784600"/>
          </a:xfrm>
        </p:grpSpPr>
        <p:sp>
          <p:nvSpPr>
            <p:cNvPr id="157" name="Line"/>
            <p:cNvSpPr/>
            <p:nvPr/>
          </p:nvSpPr>
          <p:spPr>
            <a:xfrm flipH="1">
              <a:off x="999702" y="12700"/>
              <a:ext cx="479997" cy="463049"/>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58" name="fib(1)"/>
            <p:cNvSpPr txBox="1"/>
            <p:nvPr/>
          </p:nvSpPr>
          <p:spPr>
            <a:xfrm>
              <a:off x="0" y="571500"/>
              <a:ext cx="1855864"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fib(1)</a:t>
              </a:r>
            </a:p>
          </p:txBody>
        </p:sp>
        <p:sp>
          <p:nvSpPr>
            <p:cNvPr id="159" name="1"/>
            <p:cNvSpPr txBox="1"/>
            <p:nvPr/>
          </p:nvSpPr>
          <p:spPr>
            <a:xfrm>
              <a:off x="666468" y="1892300"/>
              <a:ext cx="518372"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1</a:t>
              </a:r>
            </a:p>
          </p:txBody>
        </p:sp>
        <p:sp>
          <p:nvSpPr>
            <p:cNvPr id="160" name="Line"/>
            <p:cNvSpPr/>
            <p:nvPr/>
          </p:nvSpPr>
          <p:spPr>
            <a:xfrm flipH="1">
              <a:off x="962676" y="1244600"/>
              <a:ext cx="1" cy="654980"/>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61" name="Line"/>
            <p:cNvSpPr/>
            <p:nvPr/>
          </p:nvSpPr>
          <p:spPr>
            <a:xfrm flipH="1">
              <a:off x="999702" y="12700"/>
              <a:ext cx="479997" cy="463049"/>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62" name="Line"/>
            <p:cNvSpPr/>
            <p:nvPr/>
          </p:nvSpPr>
          <p:spPr>
            <a:xfrm>
              <a:off x="3295316" y="0"/>
              <a:ext cx="490067" cy="472763"/>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63" name="fib(2)"/>
            <p:cNvSpPr txBox="1"/>
            <p:nvPr/>
          </p:nvSpPr>
          <p:spPr>
            <a:xfrm>
              <a:off x="2813977" y="571500"/>
              <a:ext cx="1855865"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fib(2)</a:t>
              </a:r>
            </a:p>
          </p:txBody>
        </p:sp>
        <p:sp>
          <p:nvSpPr>
            <p:cNvPr id="164" name="fib(0)"/>
            <p:cNvSpPr txBox="1"/>
            <p:nvPr/>
          </p:nvSpPr>
          <p:spPr>
            <a:xfrm>
              <a:off x="1518067" y="1816100"/>
              <a:ext cx="1855864"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fib(0)</a:t>
              </a:r>
            </a:p>
          </p:txBody>
        </p:sp>
        <p:sp>
          <p:nvSpPr>
            <p:cNvPr id="165" name="fib(1)"/>
            <p:cNvSpPr txBox="1"/>
            <p:nvPr/>
          </p:nvSpPr>
          <p:spPr>
            <a:xfrm>
              <a:off x="4109889" y="1816100"/>
              <a:ext cx="1855865"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fib(1)</a:t>
              </a:r>
            </a:p>
          </p:txBody>
        </p:sp>
        <p:sp>
          <p:nvSpPr>
            <p:cNvPr id="166" name="0"/>
            <p:cNvSpPr txBox="1"/>
            <p:nvPr/>
          </p:nvSpPr>
          <p:spPr>
            <a:xfrm>
              <a:off x="2184536" y="3136900"/>
              <a:ext cx="518371"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0</a:t>
              </a:r>
            </a:p>
          </p:txBody>
        </p:sp>
        <p:sp>
          <p:nvSpPr>
            <p:cNvPr id="167" name="1"/>
            <p:cNvSpPr txBox="1"/>
            <p:nvPr/>
          </p:nvSpPr>
          <p:spPr>
            <a:xfrm>
              <a:off x="4776358" y="3136900"/>
              <a:ext cx="518371"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1</a:t>
              </a:r>
            </a:p>
          </p:txBody>
        </p:sp>
        <p:sp>
          <p:nvSpPr>
            <p:cNvPr id="168" name="Line"/>
            <p:cNvSpPr/>
            <p:nvPr/>
          </p:nvSpPr>
          <p:spPr>
            <a:xfrm>
              <a:off x="2480744" y="2489200"/>
              <a:ext cx="1" cy="654980"/>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69" name="Line"/>
            <p:cNvSpPr/>
            <p:nvPr/>
          </p:nvSpPr>
          <p:spPr>
            <a:xfrm>
              <a:off x="5072567" y="2489200"/>
              <a:ext cx="1" cy="654980"/>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70" name="Line"/>
            <p:cNvSpPr/>
            <p:nvPr/>
          </p:nvSpPr>
          <p:spPr>
            <a:xfrm flipH="1">
              <a:off x="2480744" y="1257300"/>
              <a:ext cx="479997" cy="463049"/>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71" name="Line"/>
            <p:cNvSpPr/>
            <p:nvPr/>
          </p:nvSpPr>
          <p:spPr>
            <a:xfrm>
              <a:off x="4591227" y="1244600"/>
              <a:ext cx="490067" cy="472763"/>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sp>
        <p:nvSpPr>
          <p:cNvPr id="173" name="Line"/>
          <p:cNvSpPr/>
          <p:nvPr/>
        </p:nvSpPr>
        <p:spPr>
          <a:xfrm>
            <a:off x="3816610" y="3518389"/>
            <a:ext cx="17170402" cy="9156701"/>
          </a:xfrm>
          <a:custGeom>
            <a:avLst/>
            <a:gdLst/>
            <a:ahLst/>
            <a:cxnLst>
              <a:cxn ang="0">
                <a:pos x="wd2" y="hd2"/>
              </a:cxn>
              <a:cxn ang="5400000">
                <a:pos x="wd2" y="hd2"/>
              </a:cxn>
              <a:cxn ang="10800000">
                <a:pos x="wd2" y="hd2"/>
              </a:cxn>
              <a:cxn ang="16200000">
                <a:pos x="wd2" y="hd2"/>
              </a:cxn>
            </a:cxnLst>
            <a:rect l="0" t="0" r="r" b="b"/>
            <a:pathLst>
              <a:path w="21401" h="21465" extrusionOk="0">
                <a:moveTo>
                  <a:pt x="7347" y="377"/>
                </a:moveTo>
                <a:cubicBezTo>
                  <a:pt x="6972" y="586"/>
                  <a:pt x="2488" y="4312"/>
                  <a:pt x="2069" y="4940"/>
                </a:cubicBezTo>
                <a:cubicBezTo>
                  <a:pt x="1649" y="5567"/>
                  <a:pt x="59" y="8163"/>
                  <a:pt x="59" y="8833"/>
                </a:cubicBezTo>
                <a:cubicBezTo>
                  <a:pt x="59" y="9502"/>
                  <a:pt x="-140" y="12935"/>
                  <a:pt x="191" y="13144"/>
                </a:cubicBezTo>
                <a:cubicBezTo>
                  <a:pt x="523" y="13353"/>
                  <a:pt x="1583" y="13228"/>
                  <a:pt x="1870" y="13563"/>
                </a:cubicBezTo>
                <a:cubicBezTo>
                  <a:pt x="2157" y="13898"/>
                  <a:pt x="2091" y="16284"/>
                  <a:pt x="2532" y="16284"/>
                </a:cubicBezTo>
                <a:cubicBezTo>
                  <a:pt x="2954" y="16284"/>
                  <a:pt x="6243" y="16744"/>
                  <a:pt x="6707" y="16284"/>
                </a:cubicBezTo>
                <a:cubicBezTo>
                  <a:pt x="7170" y="15823"/>
                  <a:pt x="7723" y="12726"/>
                  <a:pt x="7723" y="11847"/>
                </a:cubicBezTo>
                <a:cubicBezTo>
                  <a:pt x="7723" y="10967"/>
                  <a:pt x="6685" y="9335"/>
                  <a:pt x="6309" y="8791"/>
                </a:cubicBezTo>
                <a:cubicBezTo>
                  <a:pt x="5934" y="8247"/>
                  <a:pt x="4454" y="6907"/>
                  <a:pt x="4631" y="6321"/>
                </a:cubicBezTo>
                <a:cubicBezTo>
                  <a:pt x="4807" y="5735"/>
                  <a:pt x="10740" y="5032"/>
                  <a:pt x="10770" y="7786"/>
                </a:cubicBezTo>
                <a:cubicBezTo>
                  <a:pt x="10793" y="9795"/>
                  <a:pt x="8385" y="12265"/>
                  <a:pt x="8186" y="13144"/>
                </a:cubicBezTo>
                <a:cubicBezTo>
                  <a:pt x="7988" y="14023"/>
                  <a:pt x="7745" y="17205"/>
                  <a:pt x="7988" y="17874"/>
                </a:cubicBezTo>
                <a:cubicBezTo>
                  <a:pt x="8231" y="18544"/>
                  <a:pt x="9048" y="18419"/>
                  <a:pt x="9953" y="18377"/>
                </a:cubicBezTo>
                <a:cubicBezTo>
                  <a:pt x="10859" y="18335"/>
                  <a:pt x="12405" y="19005"/>
                  <a:pt x="12913" y="18084"/>
                </a:cubicBezTo>
                <a:cubicBezTo>
                  <a:pt x="13421" y="17163"/>
                  <a:pt x="13620" y="15614"/>
                  <a:pt x="13620" y="14609"/>
                </a:cubicBezTo>
                <a:cubicBezTo>
                  <a:pt x="13620" y="13605"/>
                  <a:pt x="12294" y="12307"/>
                  <a:pt x="12405" y="11512"/>
                </a:cubicBezTo>
                <a:cubicBezTo>
                  <a:pt x="12515" y="10716"/>
                  <a:pt x="13288" y="9963"/>
                  <a:pt x="13730" y="9921"/>
                </a:cubicBezTo>
                <a:cubicBezTo>
                  <a:pt x="14172" y="9879"/>
                  <a:pt x="15453" y="10005"/>
                  <a:pt x="15276" y="10758"/>
                </a:cubicBezTo>
                <a:cubicBezTo>
                  <a:pt x="15099" y="11512"/>
                  <a:pt x="13995" y="13102"/>
                  <a:pt x="13995" y="13814"/>
                </a:cubicBezTo>
                <a:cubicBezTo>
                  <a:pt x="13995" y="14526"/>
                  <a:pt x="13885" y="17749"/>
                  <a:pt x="14326" y="18251"/>
                </a:cubicBezTo>
                <a:cubicBezTo>
                  <a:pt x="14456" y="18399"/>
                  <a:pt x="14972" y="18135"/>
                  <a:pt x="15166" y="18502"/>
                </a:cubicBezTo>
                <a:cubicBezTo>
                  <a:pt x="15631" y="19384"/>
                  <a:pt x="15898" y="21164"/>
                  <a:pt x="16491" y="21223"/>
                </a:cubicBezTo>
                <a:cubicBezTo>
                  <a:pt x="17330" y="21307"/>
                  <a:pt x="20047" y="21600"/>
                  <a:pt x="20532" y="21391"/>
                </a:cubicBezTo>
                <a:cubicBezTo>
                  <a:pt x="21018" y="21181"/>
                  <a:pt x="21460" y="18712"/>
                  <a:pt x="21394" y="17372"/>
                </a:cubicBezTo>
                <a:cubicBezTo>
                  <a:pt x="21327" y="16033"/>
                  <a:pt x="20289" y="14609"/>
                  <a:pt x="19804" y="13521"/>
                </a:cubicBezTo>
                <a:cubicBezTo>
                  <a:pt x="19318" y="12433"/>
                  <a:pt x="15431" y="5860"/>
                  <a:pt x="14923" y="5191"/>
                </a:cubicBezTo>
                <a:cubicBezTo>
                  <a:pt x="14415" y="4521"/>
                  <a:pt x="10240" y="628"/>
                  <a:pt x="9578" y="419"/>
                </a:cubicBezTo>
                <a:cubicBezTo>
                  <a:pt x="8915" y="209"/>
                  <a:pt x="8496" y="0"/>
                  <a:pt x="8496" y="0"/>
                </a:cubicBezTo>
              </a:path>
            </a:pathLst>
          </a:custGeom>
          <a:ln w="25400">
            <a:solidFill>
              <a:srgbClr val="000000"/>
            </a:solidFill>
            <a:custDash>
              <a:ds d="200000" sp="200000"/>
            </a:custDash>
            <a:headEnd type="triangle" len="sm"/>
            <a:tailEnd type="stealth"/>
          </a:ln>
        </p:spPr>
        <p:txBody>
          <a:bodyPr lIns="50800" tIns="50800" rIns="50800" bIns="50800" anchor="ctr"/>
          <a:lstStyle/>
          <a:p>
            <a:pPr algn="ctr">
              <a:defRPr>
                <a:solidFill>
                  <a:srgbClr val="4B4B4B"/>
                </a:solidFill>
                <a:uFill>
                  <a:solidFill>
                    <a:srgbClr val="4B4B4B"/>
                  </a:solidFill>
                </a:uFill>
              </a:defRPr>
            </a:pPr>
            <a:endParaRPr/>
          </a:p>
        </p:txBody>
      </p:sp>
      <p:sp>
        <p:nvSpPr>
          <p:cNvPr id="174" name="Circle"/>
          <p:cNvSpPr/>
          <p:nvPr/>
        </p:nvSpPr>
        <p:spPr>
          <a:xfrm>
            <a:off x="4711700" y="9093200"/>
            <a:ext cx="228600" cy="228600"/>
          </a:xfrm>
          <a:prstGeom prst="ellipse">
            <a:avLst/>
          </a:prstGeom>
          <a:solidFill>
            <a:srgbClr val="007ECF"/>
          </a:solidFill>
          <a:ln w="25400">
            <a:solidFill>
              <a:srgbClr val="000000"/>
            </a:solidFill>
          </a:ln>
        </p:spPr>
        <p:txBody>
          <a:bodyPr lIns="50800" tIns="50800" rIns="50800" bIns="50800" anchor="ctr"/>
          <a:lstStyle/>
          <a:p>
            <a:pPr algn="ctr"/>
            <a:endParaRPr/>
          </a:p>
        </p:txBody>
      </p:sp>
      <p:sp>
        <p:nvSpPr>
          <p:cNvPr id="175" name="Circle"/>
          <p:cNvSpPr/>
          <p:nvPr/>
        </p:nvSpPr>
        <p:spPr>
          <a:xfrm>
            <a:off x="6223000" y="10337800"/>
            <a:ext cx="228600" cy="228600"/>
          </a:xfrm>
          <a:prstGeom prst="ellipse">
            <a:avLst/>
          </a:prstGeom>
          <a:solidFill>
            <a:srgbClr val="007ECF"/>
          </a:solidFill>
          <a:ln w="25400">
            <a:solidFill>
              <a:srgbClr val="000000"/>
            </a:solidFill>
          </a:ln>
        </p:spPr>
        <p:txBody>
          <a:bodyPr lIns="50800" tIns="50800" rIns="50800" bIns="50800" anchor="ctr"/>
          <a:lstStyle/>
          <a:p>
            <a:pPr algn="ctr"/>
            <a:endParaRPr/>
          </a:p>
        </p:txBody>
      </p:sp>
      <p:sp>
        <p:nvSpPr>
          <p:cNvPr id="176" name="Circle"/>
          <p:cNvSpPr/>
          <p:nvPr/>
        </p:nvSpPr>
        <p:spPr>
          <a:xfrm>
            <a:off x="8839200" y="10414000"/>
            <a:ext cx="228600" cy="228600"/>
          </a:xfrm>
          <a:prstGeom prst="ellipse">
            <a:avLst/>
          </a:prstGeom>
          <a:solidFill>
            <a:srgbClr val="007ECF"/>
          </a:solidFill>
          <a:ln w="25400">
            <a:solidFill>
              <a:srgbClr val="000000"/>
            </a:solidFill>
          </a:ln>
        </p:spPr>
        <p:txBody>
          <a:bodyPr lIns="50800" tIns="50800" rIns="50800" bIns="50800" anchor="ctr"/>
          <a:lstStyle/>
          <a:p>
            <a:pPr algn="ctr"/>
            <a:endParaRPr/>
          </a:p>
        </p:txBody>
      </p:sp>
      <p:sp>
        <p:nvSpPr>
          <p:cNvPr id="177" name="Circle"/>
          <p:cNvSpPr/>
          <p:nvPr/>
        </p:nvSpPr>
        <p:spPr>
          <a:xfrm>
            <a:off x="8445500" y="7023100"/>
            <a:ext cx="228600" cy="228600"/>
          </a:xfrm>
          <a:prstGeom prst="ellipse">
            <a:avLst/>
          </a:prstGeom>
          <a:solidFill>
            <a:srgbClr val="007ECF"/>
          </a:solidFill>
          <a:ln w="25400">
            <a:solidFill>
              <a:srgbClr val="000000"/>
            </a:solidFill>
          </a:ln>
        </p:spPr>
        <p:txBody>
          <a:bodyPr lIns="50800" tIns="50800" rIns="50800" bIns="50800" anchor="ctr"/>
          <a:lstStyle/>
          <a:p>
            <a:pPr algn="ctr"/>
            <a:endParaRPr/>
          </a:p>
        </p:txBody>
      </p:sp>
      <p:sp>
        <p:nvSpPr>
          <p:cNvPr id="178" name="Circle"/>
          <p:cNvSpPr/>
          <p:nvPr/>
        </p:nvSpPr>
        <p:spPr>
          <a:xfrm>
            <a:off x="7353300" y="6146800"/>
            <a:ext cx="228600" cy="228600"/>
          </a:xfrm>
          <a:prstGeom prst="ellipse">
            <a:avLst/>
          </a:prstGeom>
          <a:solidFill>
            <a:srgbClr val="007ECF"/>
          </a:solidFill>
          <a:ln w="25400">
            <a:solidFill>
              <a:srgbClr val="000000"/>
            </a:solidFill>
          </a:ln>
        </p:spPr>
        <p:txBody>
          <a:bodyPr lIns="50800" tIns="50800" rIns="50800" bIns="50800" anchor="ctr"/>
          <a:lstStyle/>
          <a:p>
            <a:pPr algn="ctr"/>
            <a:endParaRPr/>
          </a:p>
        </p:txBody>
      </p:sp>
      <p:sp>
        <p:nvSpPr>
          <p:cNvPr id="179" name="Circle"/>
          <p:cNvSpPr/>
          <p:nvPr/>
        </p:nvSpPr>
        <p:spPr>
          <a:xfrm>
            <a:off x="11061700" y="11252200"/>
            <a:ext cx="228600" cy="228600"/>
          </a:xfrm>
          <a:prstGeom prst="ellipse">
            <a:avLst/>
          </a:prstGeom>
          <a:solidFill>
            <a:srgbClr val="007ECF"/>
          </a:solidFill>
          <a:ln w="25400">
            <a:solidFill>
              <a:srgbClr val="000000"/>
            </a:solidFill>
          </a:ln>
        </p:spPr>
        <p:txBody>
          <a:bodyPr lIns="50800" tIns="50800" rIns="50800" bIns="50800" anchor="ctr"/>
          <a:lstStyle/>
          <a:p>
            <a:pPr algn="ctr"/>
            <a:endParaRPr/>
          </a:p>
        </p:txBody>
      </p:sp>
      <p:sp>
        <p:nvSpPr>
          <p:cNvPr id="180" name="Circle"/>
          <p:cNvSpPr/>
          <p:nvPr/>
        </p:nvSpPr>
        <p:spPr>
          <a:xfrm>
            <a:off x="13652500" y="11252200"/>
            <a:ext cx="228600" cy="228600"/>
          </a:xfrm>
          <a:prstGeom prst="ellipse">
            <a:avLst/>
          </a:prstGeom>
          <a:solidFill>
            <a:srgbClr val="007ECF"/>
          </a:solidFill>
          <a:ln w="25400">
            <a:solidFill>
              <a:srgbClr val="000000"/>
            </a:solidFill>
          </a:ln>
        </p:spPr>
        <p:txBody>
          <a:bodyPr lIns="50800" tIns="50800" rIns="50800" bIns="50800" anchor="ctr"/>
          <a:lstStyle/>
          <a:p>
            <a:pPr algn="ctr"/>
            <a:endParaRPr/>
          </a:p>
        </p:txBody>
      </p:sp>
      <p:sp>
        <p:nvSpPr>
          <p:cNvPr id="181" name="Circle"/>
          <p:cNvSpPr/>
          <p:nvPr/>
        </p:nvSpPr>
        <p:spPr>
          <a:xfrm>
            <a:off x="13601700" y="8305800"/>
            <a:ext cx="228600" cy="228600"/>
          </a:xfrm>
          <a:prstGeom prst="ellipse">
            <a:avLst/>
          </a:prstGeom>
          <a:solidFill>
            <a:srgbClr val="007ECF"/>
          </a:solidFill>
          <a:ln w="25400">
            <a:solidFill>
              <a:srgbClr val="000000"/>
            </a:solidFill>
          </a:ln>
        </p:spPr>
        <p:txBody>
          <a:bodyPr lIns="50800" tIns="50800" rIns="50800" bIns="50800" anchor="ctr"/>
          <a:lstStyle/>
          <a:p>
            <a:pPr algn="ctr"/>
            <a:endParaRPr/>
          </a:p>
        </p:txBody>
      </p:sp>
      <p:sp>
        <p:nvSpPr>
          <p:cNvPr id="182" name="Circle"/>
          <p:cNvSpPr/>
          <p:nvPr/>
        </p:nvSpPr>
        <p:spPr>
          <a:xfrm>
            <a:off x="15836900" y="11290300"/>
            <a:ext cx="228600" cy="228600"/>
          </a:xfrm>
          <a:prstGeom prst="ellipse">
            <a:avLst/>
          </a:prstGeom>
          <a:solidFill>
            <a:srgbClr val="007ECF"/>
          </a:solidFill>
          <a:ln w="25400">
            <a:solidFill>
              <a:srgbClr val="000000"/>
            </a:solidFill>
          </a:ln>
        </p:spPr>
        <p:txBody>
          <a:bodyPr lIns="50800" tIns="50800" rIns="50800" bIns="50800" anchor="ctr"/>
          <a:lstStyle/>
          <a:p>
            <a:pPr algn="ctr"/>
            <a:endParaRPr/>
          </a:p>
        </p:txBody>
      </p:sp>
      <p:sp>
        <p:nvSpPr>
          <p:cNvPr id="183" name="Circle"/>
          <p:cNvSpPr/>
          <p:nvPr/>
        </p:nvSpPr>
        <p:spPr>
          <a:xfrm>
            <a:off x="19570700" y="9105900"/>
            <a:ext cx="228600" cy="228600"/>
          </a:xfrm>
          <a:prstGeom prst="ellipse">
            <a:avLst/>
          </a:prstGeom>
          <a:solidFill>
            <a:srgbClr val="007ECF"/>
          </a:solidFill>
          <a:ln w="25400">
            <a:solidFill>
              <a:srgbClr val="000000"/>
            </a:solidFill>
          </a:ln>
        </p:spPr>
        <p:txBody>
          <a:bodyPr lIns="50800" tIns="50800" rIns="50800" bIns="50800" anchor="ctr"/>
          <a:lstStyle/>
          <a:p>
            <a:pPr algn="ctr"/>
            <a:endParaRPr/>
          </a:p>
        </p:txBody>
      </p:sp>
      <p:sp>
        <p:nvSpPr>
          <p:cNvPr id="184" name="Circle"/>
          <p:cNvSpPr/>
          <p:nvPr/>
        </p:nvSpPr>
        <p:spPr>
          <a:xfrm>
            <a:off x="18072100" y="7747000"/>
            <a:ext cx="228600" cy="228600"/>
          </a:xfrm>
          <a:prstGeom prst="ellipse">
            <a:avLst/>
          </a:prstGeom>
          <a:solidFill>
            <a:srgbClr val="007ECF"/>
          </a:solidFill>
          <a:ln w="25400">
            <a:solidFill>
              <a:srgbClr val="000000"/>
            </a:solidFill>
          </a:ln>
        </p:spPr>
        <p:txBody>
          <a:bodyPr lIns="50800" tIns="50800" rIns="50800" bIns="50800" anchor="ctr"/>
          <a:lstStyle/>
          <a:p>
            <a:pPr algn="ctr"/>
            <a:endParaRPr/>
          </a:p>
        </p:txBody>
      </p:sp>
      <p:sp>
        <p:nvSpPr>
          <p:cNvPr id="185" name="Circle"/>
          <p:cNvSpPr/>
          <p:nvPr/>
        </p:nvSpPr>
        <p:spPr>
          <a:xfrm>
            <a:off x="15659100" y="5613400"/>
            <a:ext cx="228600" cy="228600"/>
          </a:xfrm>
          <a:prstGeom prst="ellipse">
            <a:avLst/>
          </a:prstGeom>
          <a:solidFill>
            <a:srgbClr val="007ECF"/>
          </a:solidFill>
          <a:ln w="25400">
            <a:solidFill>
              <a:srgbClr val="000000"/>
            </a:solidFill>
          </a:ln>
        </p:spPr>
        <p:txBody>
          <a:bodyPr lIns="50800" tIns="50800" rIns="50800" bIns="50800" anchor="ctr"/>
          <a:lstStyle/>
          <a:p>
            <a:pPr algn="ctr"/>
            <a:endParaRPr/>
          </a:p>
        </p:txBody>
      </p:sp>
      <p:sp>
        <p:nvSpPr>
          <p:cNvPr id="186" name="Circle"/>
          <p:cNvSpPr/>
          <p:nvPr/>
        </p:nvSpPr>
        <p:spPr>
          <a:xfrm>
            <a:off x="10350500" y="3429000"/>
            <a:ext cx="228600" cy="228600"/>
          </a:xfrm>
          <a:prstGeom prst="ellipse">
            <a:avLst/>
          </a:prstGeom>
          <a:solidFill>
            <a:srgbClr val="007ECF"/>
          </a:solidFill>
          <a:ln w="25400">
            <a:solidFill>
              <a:srgbClr val="000000"/>
            </a:solidFill>
          </a:ln>
        </p:spPr>
        <p:txBody>
          <a:bodyPr lIns="50800" tIns="50800" rIns="50800" bIns="50800" anchor="ctr"/>
          <a:lstStyle/>
          <a:p>
            <a:pPr algn="ctr"/>
            <a:endParaRPr/>
          </a:p>
        </p:txBody>
      </p:sp>
      <p:sp>
        <p:nvSpPr>
          <p:cNvPr id="187" name="(Demo)"/>
          <p:cNvSpPr txBox="1"/>
          <p:nvPr/>
        </p:nvSpPr>
        <p:spPr>
          <a:xfrm>
            <a:off x="11360189" y="11965920"/>
            <a:ext cx="1994777" cy="5950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(Demo</a:t>
            </a:r>
            <a:r>
              <a:rPr lang="en-US" dirty="0"/>
              <a:t>3</a:t>
            </a:r>
            <a:r>
              <a:rPr dirty="0"/>
              <a:t>)</a:t>
            </a:r>
          </a:p>
        </p:txBody>
      </p:sp>
      <p:sp>
        <p:nvSpPr>
          <p:cNvPr id="188" name="Circle"/>
          <p:cNvSpPr/>
          <p:nvPr/>
        </p:nvSpPr>
        <p:spPr>
          <a:xfrm>
            <a:off x="17310100" y="12471400"/>
            <a:ext cx="228600" cy="228600"/>
          </a:xfrm>
          <a:prstGeom prst="ellipse">
            <a:avLst/>
          </a:prstGeom>
          <a:solidFill>
            <a:srgbClr val="007ECF"/>
          </a:solidFill>
          <a:ln w="25400">
            <a:solidFill>
              <a:srgbClr val="000000"/>
            </a:solidFill>
          </a:ln>
        </p:spPr>
        <p:txBody>
          <a:bodyPr lIns="50800" tIns="50800" rIns="50800" bIns="50800" anchor="ctr"/>
          <a:lstStyle/>
          <a:p>
            <a:pPr algn="ctr"/>
            <a:endParaRPr/>
          </a:p>
        </p:txBody>
      </p:sp>
      <p:sp>
        <p:nvSpPr>
          <p:cNvPr id="189" name="Circle"/>
          <p:cNvSpPr/>
          <p:nvPr/>
        </p:nvSpPr>
        <p:spPr>
          <a:xfrm>
            <a:off x="19900900" y="12522200"/>
            <a:ext cx="228600" cy="228600"/>
          </a:xfrm>
          <a:prstGeom prst="ellipse">
            <a:avLst/>
          </a:prstGeom>
          <a:solidFill>
            <a:srgbClr val="007ECF"/>
          </a:solidFill>
          <a:ln w="25400">
            <a:solidFill>
              <a:srgbClr val="000000"/>
            </a:solidFill>
          </a:ln>
        </p:spPr>
        <p:txBody>
          <a:bodyPr lIns="50800" tIns="50800" rIns="50800" bIns="50800" anchor="ctr"/>
          <a:lstStyle/>
          <a:p>
            <a:pPr algn="ctr"/>
            <a:endParaRP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2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5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12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22" presetClass="entr" presetSubtype="1" fill="hold" grpId="4" nodeType="clickEffect">
                                  <p:stCondLst>
                                    <p:cond delay="0"/>
                                  </p:stCondLst>
                                  <p:iterate>
                                    <p:tmAbs val="0"/>
                                  </p:iterate>
                                  <p:childTnLst>
                                    <p:set>
                                      <p:cBhvr>
                                        <p:cTn id="18" fill="hold"/>
                                        <p:tgtEl>
                                          <p:spTgt spid="172"/>
                                        </p:tgtEl>
                                        <p:attrNameLst>
                                          <p:attrName>style.visibility</p:attrName>
                                        </p:attrNameLst>
                                      </p:cBhvr>
                                      <p:to>
                                        <p:strVal val="visible"/>
                                      </p:to>
                                    </p:set>
                                    <p:animEffect transition="in" filter="wipe(up)">
                                      <p:cBhvr>
                                        <p:cTn id="19" dur="1000"/>
                                        <p:tgtEl>
                                          <p:spTgt spid="172"/>
                                        </p:tgtEl>
                                      </p:cBhvr>
                                    </p:animEffect>
                                  </p:childTnLst>
                                </p:cTn>
                              </p:par>
                            </p:childTnLst>
                          </p:cTn>
                        </p:par>
                      </p:childTnLst>
                    </p:cTn>
                  </p:par>
                  <p:par>
                    <p:cTn id="20" fill="hold">
                      <p:stCondLst>
                        <p:cond delay="indefinite"/>
                      </p:stCondLst>
                      <p:childTnLst>
                        <p:par>
                          <p:cTn id="21" fill="hold">
                            <p:stCondLst>
                              <p:cond delay="0"/>
                            </p:stCondLst>
                            <p:childTnLst>
                              <p:par>
                                <p:cTn id="22" presetID="22" presetClass="entr" presetSubtype="1" fill="hold" grpId="5" nodeType="clickEffect">
                                  <p:stCondLst>
                                    <p:cond delay="0"/>
                                  </p:stCondLst>
                                  <p:iterate>
                                    <p:tmAbs val="0"/>
                                  </p:iterate>
                                  <p:childTnLst>
                                    <p:set>
                                      <p:cBhvr>
                                        <p:cTn id="23" fill="hold"/>
                                        <p:tgtEl>
                                          <p:spTgt spid="153"/>
                                        </p:tgtEl>
                                        <p:attrNameLst>
                                          <p:attrName>style.visibility</p:attrName>
                                        </p:attrNameLst>
                                      </p:cBhvr>
                                      <p:to>
                                        <p:strVal val="visible"/>
                                      </p:to>
                                    </p:set>
                                    <p:animEffect transition="in" filter="wipe(up)">
                                      <p:cBhvr>
                                        <p:cTn id="24" dur="1000"/>
                                        <p:tgtEl>
                                          <p:spTgt spid="153"/>
                                        </p:tgtEl>
                                      </p:cBhvr>
                                    </p:animEffec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6" nodeType="clickEffect">
                                  <p:stCondLst>
                                    <p:cond delay="0"/>
                                  </p:stCondLst>
                                  <p:iterate>
                                    <p:tmAbs val="0"/>
                                  </p:iterate>
                                  <p:childTnLst>
                                    <p:set>
                                      <p:cBhvr>
                                        <p:cTn id="28" fill="hold"/>
                                        <p:tgtEl>
                                          <p:spTgt spid="173"/>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7" nodeType="clickEffect">
                                  <p:stCondLst>
                                    <p:cond delay="0"/>
                                  </p:stCondLst>
                                  <p:iterate>
                                    <p:tmAbs val="0"/>
                                  </p:iterate>
                                  <p:childTnLst>
                                    <p:set>
                                      <p:cBhvr>
                                        <p:cTn id="32" fill="hold"/>
                                        <p:tgtEl>
                                          <p:spTgt spid="174"/>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8" nodeType="clickEffect">
                                  <p:stCondLst>
                                    <p:cond delay="0"/>
                                  </p:stCondLst>
                                  <p:iterate>
                                    <p:tmAbs val="0"/>
                                  </p:iterate>
                                  <p:childTnLst>
                                    <p:set>
                                      <p:cBhvr>
                                        <p:cTn id="36" fill="hold"/>
                                        <p:tgtEl>
                                          <p:spTgt spid="17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9" nodeType="clickEffect">
                                  <p:stCondLst>
                                    <p:cond delay="0"/>
                                  </p:stCondLst>
                                  <p:iterate>
                                    <p:tmAbs val="0"/>
                                  </p:iterate>
                                  <p:childTnLst>
                                    <p:set>
                                      <p:cBhvr>
                                        <p:cTn id="40" fill="hold"/>
                                        <p:tgtEl>
                                          <p:spTgt spid="17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10" nodeType="clickEffect">
                                  <p:stCondLst>
                                    <p:cond delay="0"/>
                                  </p:stCondLst>
                                  <p:iterate>
                                    <p:tmAbs val="0"/>
                                  </p:iterate>
                                  <p:childTnLst>
                                    <p:set>
                                      <p:cBhvr>
                                        <p:cTn id="44" fill="hold"/>
                                        <p:tgtEl>
                                          <p:spTgt spid="17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11" nodeType="clickEffect">
                                  <p:stCondLst>
                                    <p:cond delay="0"/>
                                  </p:stCondLst>
                                  <p:iterate>
                                    <p:tmAbs val="0"/>
                                  </p:iterate>
                                  <p:childTnLst>
                                    <p:set>
                                      <p:cBhvr>
                                        <p:cTn id="48" fill="hold"/>
                                        <p:tgtEl>
                                          <p:spTgt spid="178"/>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12" nodeType="clickEffect">
                                  <p:stCondLst>
                                    <p:cond delay="0"/>
                                  </p:stCondLst>
                                  <p:iterate>
                                    <p:tmAbs val="0"/>
                                  </p:iterate>
                                  <p:childTnLst>
                                    <p:set>
                                      <p:cBhvr>
                                        <p:cTn id="52" fill="hold"/>
                                        <p:tgtEl>
                                          <p:spTgt spid="179"/>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13" nodeType="clickEffect">
                                  <p:stCondLst>
                                    <p:cond delay="0"/>
                                  </p:stCondLst>
                                  <p:iterate>
                                    <p:tmAbs val="0"/>
                                  </p:iterate>
                                  <p:childTnLst>
                                    <p:set>
                                      <p:cBhvr>
                                        <p:cTn id="56" fill="hold"/>
                                        <p:tgtEl>
                                          <p:spTgt spid="180"/>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14" nodeType="clickEffect">
                                  <p:stCondLst>
                                    <p:cond delay="0"/>
                                  </p:stCondLst>
                                  <p:iterate>
                                    <p:tmAbs val="0"/>
                                  </p:iterate>
                                  <p:childTnLst>
                                    <p:set>
                                      <p:cBhvr>
                                        <p:cTn id="60" fill="hold"/>
                                        <p:tgtEl>
                                          <p:spTgt spid="181"/>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15" nodeType="clickEffect">
                                  <p:stCondLst>
                                    <p:cond delay="0"/>
                                  </p:stCondLst>
                                  <p:iterate>
                                    <p:tmAbs val="0"/>
                                  </p:iterate>
                                  <p:childTnLst>
                                    <p:set>
                                      <p:cBhvr>
                                        <p:cTn id="64" fill="hold"/>
                                        <p:tgtEl>
                                          <p:spTgt spid="182"/>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16" nodeType="clickEffect">
                                  <p:stCondLst>
                                    <p:cond delay="0"/>
                                  </p:stCondLst>
                                  <p:iterate>
                                    <p:tmAbs val="0"/>
                                  </p:iterate>
                                  <p:childTnLst>
                                    <p:set>
                                      <p:cBhvr>
                                        <p:cTn id="68" fill="hold"/>
                                        <p:tgtEl>
                                          <p:spTgt spid="188"/>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17" nodeType="clickEffect">
                                  <p:stCondLst>
                                    <p:cond delay="0"/>
                                  </p:stCondLst>
                                  <p:iterate>
                                    <p:tmAbs val="0"/>
                                  </p:iterate>
                                  <p:childTnLst>
                                    <p:set>
                                      <p:cBhvr>
                                        <p:cTn id="72" fill="hold"/>
                                        <p:tgtEl>
                                          <p:spTgt spid="189"/>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18" nodeType="clickEffect">
                                  <p:stCondLst>
                                    <p:cond delay="0"/>
                                  </p:stCondLst>
                                  <p:iterate>
                                    <p:tmAbs val="0"/>
                                  </p:iterate>
                                  <p:childTnLst>
                                    <p:set>
                                      <p:cBhvr>
                                        <p:cTn id="76" fill="hold"/>
                                        <p:tgtEl>
                                          <p:spTgt spid="183"/>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19" nodeType="clickEffect">
                                  <p:stCondLst>
                                    <p:cond delay="0"/>
                                  </p:stCondLst>
                                  <p:iterate>
                                    <p:tmAbs val="0"/>
                                  </p:iterate>
                                  <p:childTnLst>
                                    <p:set>
                                      <p:cBhvr>
                                        <p:cTn id="80" fill="hold"/>
                                        <p:tgtEl>
                                          <p:spTgt spid="184"/>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20" nodeType="clickEffect">
                                  <p:stCondLst>
                                    <p:cond delay="0"/>
                                  </p:stCondLst>
                                  <p:iterate>
                                    <p:tmAbs val="0"/>
                                  </p:iterate>
                                  <p:childTnLst>
                                    <p:set>
                                      <p:cBhvr>
                                        <p:cTn id="84" fill="hold"/>
                                        <p:tgtEl>
                                          <p:spTgt spid="185"/>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21" nodeType="clickEffect">
                                  <p:stCondLst>
                                    <p:cond delay="0"/>
                                  </p:stCondLst>
                                  <p:iterate>
                                    <p:tmAbs val="0"/>
                                  </p:iterate>
                                  <p:childTnLst>
                                    <p:set>
                                      <p:cBhvr>
                                        <p:cTn id="88" fill="hold"/>
                                        <p:tgtEl>
                                          <p:spTgt spid="186"/>
                                        </p:tgtEl>
                                        <p:attrNameLst>
                                          <p:attrName>style.visibility</p:attrName>
                                        </p:attrNameLst>
                                      </p:cBhvr>
                                      <p:to>
                                        <p:strVal val="visible"/>
                                      </p:to>
                                    </p:set>
                                  </p:childTnLst>
                                </p:cTn>
                              </p:par>
                            </p:childTnLst>
                          </p:cTn>
                        </p:par>
                      </p:childTnLst>
                    </p:cTn>
                  </p:par>
                  <p:par>
                    <p:cTn id="89" fill="hold">
                      <p:stCondLst>
                        <p:cond delay="indefinite"/>
                      </p:stCondLst>
                      <p:childTnLst>
                        <p:par>
                          <p:cTn id="90" fill="hold">
                            <p:stCondLst>
                              <p:cond delay="0"/>
                            </p:stCondLst>
                            <p:childTnLst>
                              <p:par>
                                <p:cTn id="91" presetID="1" presetClass="entr" presetSubtype="0" fill="hold" grpId="22" nodeType="clickEffect">
                                  <p:stCondLst>
                                    <p:cond delay="0"/>
                                  </p:stCondLst>
                                  <p:iterate>
                                    <p:tmAbs val="0"/>
                                  </p:iterate>
                                  <p:childTnLst>
                                    <p:set>
                                      <p:cBhvr>
                                        <p:cTn id="92" fill="hold"/>
                                        <p:tgtEl>
                                          <p:spTgt spid="1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1" grpId="1" animBg="1" advAuto="0"/>
      <p:bldP spid="124" grpId="3" animBg="1" advAuto="0"/>
      <p:bldP spid="153" grpId="5" animBg="1" advAuto="0"/>
      <p:bldP spid="156" grpId="2" animBg="1" advAuto="0"/>
      <p:bldP spid="172" grpId="4" animBg="1" advAuto="0"/>
      <p:bldP spid="173" grpId="6" animBg="1" advAuto="0"/>
      <p:bldP spid="174" grpId="7" animBg="1" advAuto="0"/>
      <p:bldP spid="175" grpId="8" animBg="1" advAuto="0"/>
      <p:bldP spid="176" grpId="9" animBg="1" advAuto="0"/>
      <p:bldP spid="177" grpId="10" animBg="1" advAuto="0"/>
      <p:bldP spid="178" grpId="11" animBg="1" advAuto="0"/>
      <p:bldP spid="179" grpId="12" animBg="1" advAuto="0"/>
      <p:bldP spid="180" grpId="13" animBg="1" advAuto="0"/>
      <p:bldP spid="181" grpId="14" animBg="1" advAuto="0"/>
      <p:bldP spid="182" grpId="15" animBg="1" advAuto="0"/>
      <p:bldP spid="183" grpId="18" animBg="1" advAuto="0"/>
      <p:bldP spid="184" grpId="19" animBg="1" advAuto="0"/>
      <p:bldP spid="185" grpId="20" animBg="1" advAuto="0"/>
      <p:bldP spid="186" grpId="21" animBg="1" advAuto="0"/>
      <p:bldP spid="187" grpId="22" animBg="1" advAuto="0"/>
      <p:bldP spid="188" grpId="16" animBg="1" advAuto="0"/>
      <p:bldP spid="189" grpId="17"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92"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93" name="Repetition in Tree-Recursive Computation"/>
          <p:cNvSpPr txBox="1">
            <a:spLocks noGrp="1"/>
          </p:cNvSpPr>
          <p:nvPr>
            <p:ph type="title"/>
          </p:nvPr>
        </p:nvSpPr>
        <p:spPr>
          <a:prstGeom prst="rect">
            <a:avLst/>
          </a:prstGeom>
        </p:spPr>
        <p:txBody>
          <a:bodyPr/>
          <a:lstStyle/>
          <a:p>
            <a:r>
              <a:t>Repetition in Tree-Recursive Computation</a:t>
            </a:r>
          </a:p>
        </p:txBody>
      </p:sp>
      <p:grpSp>
        <p:nvGrpSpPr>
          <p:cNvPr id="242" name="Group"/>
          <p:cNvGrpSpPr/>
          <p:nvPr/>
        </p:nvGrpSpPr>
        <p:grpSpPr>
          <a:xfrm>
            <a:off x="3873931" y="3365500"/>
            <a:ext cx="17073563" cy="8597900"/>
            <a:chOff x="0" y="0"/>
            <a:chExt cx="17073561" cy="8597900"/>
          </a:xfrm>
        </p:grpSpPr>
        <p:sp>
          <p:nvSpPr>
            <p:cNvPr id="194" name="fib(5)"/>
            <p:cNvSpPr txBox="1"/>
            <p:nvPr/>
          </p:nvSpPr>
          <p:spPr>
            <a:xfrm>
              <a:off x="5683495" y="0"/>
              <a:ext cx="1855865"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fib(5)</a:t>
              </a:r>
            </a:p>
          </p:txBody>
        </p:sp>
        <p:sp>
          <p:nvSpPr>
            <p:cNvPr id="195" name="fib(3)"/>
            <p:cNvSpPr txBox="1"/>
            <p:nvPr/>
          </p:nvSpPr>
          <p:spPr>
            <a:xfrm>
              <a:off x="12496285" y="4127500"/>
              <a:ext cx="1855865"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A633"/>
                  </a:solidFill>
                  <a:uFill>
                    <a:solidFill>
                      <a:srgbClr val="00A633"/>
                    </a:solidFill>
                  </a:uFill>
                </a:defRPr>
              </a:lvl1pPr>
            </a:lstStyle>
            <a:p>
              <a:r>
                <a:t>fib(3)</a:t>
              </a:r>
            </a:p>
          </p:txBody>
        </p:sp>
        <p:sp>
          <p:nvSpPr>
            <p:cNvPr id="196" name="Line"/>
            <p:cNvSpPr/>
            <p:nvPr/>
          </p:nvSpPr>
          <p:spPr>
            <a:xfrm flipH="1">
              <a:off x="12107512" y="4826000"/>
              <a:ext cx="479997" cy="463049"/>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97" name="fib(1)"/>
            <p:cNvSpPr txBox="1"/>
            <p:nvPr/>
          </p:nvSpPr>
          <p:spPr>
            <a:xfrm>
              <a:off x="11107811" y="5384800"/>
              <a:ext cx="1855865"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A633"/>
                  </a:solidFill>
                  <a:uFill>
                    <a:solidFill>
                      <a:srgbClr val="00A633"/>
                    </a:solidFill>
                  </a:uFill>
                </a:defRPr>
              </a:lvl1pPr>
            </a:lstStyle>
            <a:p>
              <a:r>
                <a:t>fib(1)</a:t>
              </a:r>
            </a:p>
          </p:txBody>
        </p:sp>
        <p:sp>
          <p:nvSpPr>
            <p:cNvPr id="198" name="1"/>
            <p:cNvSpPr txBox="1"/>
            <p:nvPr/>
          </p:nvSpPr>
          <p:spPr>
            <a:xfrm>
              <a:off x="11774279" y="6705600"/>
              <a:ext cx="518372"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A633"/>
                  </a:solidFill>
                  <a:uFill>
                    <a:solidFill>
                      <a:srgbClr val="00A633"/>
                    </a:solidFill>
                  </a:uFill>
                </a:defRPr>
              </a:lvl1pPr>
            </a:lstStyle>
            <a:p>
              <a:r>
                <a:t>1</a:t>
              </a:r>
            </a:p>
          </p:txBody>
        </p:sp>
        <p:sp>
          <p:nvSpPr>
            <p:cNvPr id="199" name="Line"/>
            <p:cNvSpPr/>
            <p:nvPr/>
          </p:nvSpPr>
          <p:spPr>
            <a:xfrm>
              <a:off x="12070485" y="6057900"/>
              <a:ext cx="1" cy="654980"/>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00" name="Line"/>
            <p:cNvSpPr/>
            <p:nvPr/>
          </p:nvSpPr>
          <p:spPr>
            <a:xfrm flipH="1">
              <a:off x="12107512" y="4826000"/>
              <a:ext cx="479997" cy="463049"/>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01" name="Line"/>
            <p:cNvSpPr/>
            <p:nvPr/>
          </p:nvSpPr>
          <p:spPr>
            <a:xfrm>
              <a:off x="14403127" y="4813300"/>
              <a:ext cx="490066" cy="472763"/>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02" name="fib(4)"/>
            <p:cNvSpPr txBox="1"/>
            <p:nvPr/>
          </p:nvSpPr>
          <p:spPr>
            <a:xfrm>
              <a:off x="10071081" y="1981200"/>
              <a:ext cx="1855865"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fib(4)</a:t>
              </a:r>
            </a:p>
          </p:txBody>
        </p:sp>
        <p:sp>
          <p:nvSpPr>
            <p:cNvPr id="203" name="Line"/>
            <p:cNvSpPr/>
            <p:nvPr/>
          </p:nvSpPr>
          <p:spPr>
            <a:xfrm flipH="1">
              <a:off x="8664091" y="3581400"/>
              <a:ext cx="479997" cy="463049"/>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04" name="Line"/>
            <p:cNvSpPr/>
            <p:nvPr/>
          </p:nvSpPr>
          <p:spPr>
            <a:xfrm flipH="1">
              <a:off x="8664091" y="2735692"/>
              <a:ext cx="1350897" cy="1303201"/>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05" name="Line"/>
            <p:cNvSpPr/>
            <p:nvPr/>
          </p:nvSpPr>
          <p:spPr>
            <a:xfrm>
              <a:off x="12134998" y="2727247"/>
              <a:ext cx="1351207" cy="1303501"/>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06" name="Line"/>
            <p:cNvSpPr/>
            <p:nvPr/>
          </p:nvSpPr>
          <p:spPr>
            <a:xfrm>
              <a:off x="7331154" y="6057900"/>
              <a:ext cx="1" cy="654980"/>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07" name="fib(2)"/>
            <p:cNvSpPr txBox="1"/>
            <p:nvPr/>
          </p:nvSpPr>
          <p:spPr>
            <a:xfrm>
              <a:off x="7664387" y="4127500"/>
              <a:ext cx="1855865"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fib(2)</a:t>
              </a:r>
            </a:p>
          </p:txBody>
        </p:sp>
        <p:sp>
          <p:nvSpPr>
            <p:cNvPr id="208" name="fib(0)"/>
            <p:cNvSpPr txBox="1"/>
            <p:nvPr/>
          </p:nvSpPr>
          <p:spPr>
            <a:xfrm>
              <a:off x="6368477" y="5384800"/>
              <a:ext cx="1855865"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fib(0)</a:t>
              </a:r>
            </a:p>
          </p:txBody>
        </p:sp>
        <p:sp>
          <p:nvSpPr>
            <p:cNvPr id="209" name="fib(1)"/>
            <p:cNvSpPr txBox="1"/>
            <p:nvPr/>
          </p:nvSpPr>
          <p:spPr>
            <a:xfrm>
              <a:off x="8960299" y="5384800"/>
              <a:ext cx="1855865"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fib(1)</a:t>
              </a:r>
            </a:p>
          </p:txBody>
        </p:sp>
        <p:sp>
          <p:nvSpPr>
            <p:cNvPr id="210" name="0"/>
            <p:cNvSpPr txBox="1"/>
            <p:nvPr/>
          </p:nvSpPr>
          <p:spPr>
            <a:xfrm>
              <a:off x="7034945" y="6705600"/>
              <a:ext cx="518372"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0</a:t>
              </a:r>
            </a:p>
          </p:txBody>
        </p:sp>
        <p:sp>
          <p:nvSpPr>
            <p:cNvPr id="211" name="1"/>
            <p:cNvSpPr txBox="1"/>
            <p:nvPr/>
          </p:nvSpPr>
          <p:spPr>
            <a:xfrm>
              <a:off x="9626769" y="6705600"/>
              <a:ext cx="518372"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p>
              <a:r>
                <a:t>1</a:t>
              </a:r>
            </a:p>
          </p:txBody>
        </p:sp>
        <p:sp>
          <p:nvSpPr>
            <p:cNvPr id="212" name="Line"/>
            <p:cNvSpPr/>
            <p:nvPr/>
          </p:nvSpPr>
          <p:spPr>
            <a:xfrm>
              <a:off x="9922976" y="6057900"/>
              <a:ext cx="1" cy="654980"/>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13" name="Line"/>
            <p:cNvSpPr/>
            <p:nvPr/>
          </p:nvSpPr>
          <p:spPr>
            <a:xfrm flipH="1">
              <a:off x="7331154" y="4826000"/>
              <a:ext cx="479997" cy="463049"/>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14" name="Line"/>
            <p:cNvSpPr/>
            <p:nvPr/>
          </p:nvSpPr>
          <p:spPr>
            <a:xfrm>
              <a:off x="9441638" y="4813300"/>
              <a:ext cx="490067" cy="472763"/>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15" name="Line"/>
            <p:cNvSpPr/>
            <p:nvPr/>
          </p:nvSpPr>
          <p:spPr>
            <a:xfrm flipH="1">
              <a:off x="2425205" y="723900"/>
              <a:ext cx="3221265" cy="1123846"/>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16" name="Line"/>
            <p:cNvSpPr/>
            <p:nvPr/>
          </p:nvSpPr>
          <p:spPr>
            <a:xfrm>
              <a:off x="7516284" y="736600"/>
              <a:ext cx="3239779" cy="1105987"/>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17" name="fib(2)"/>
            <p:cNvSpPr txBox="1"/>
            <p:nvPr/>
          </p:nvSpPr>
          <p:spPr>
            <a:xfrm>
              <a:off x="13921785" y="5384800"/>
              <a:ext cx="1855865"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A633"/>
                  </a:solidFill>
                  <a:uFill>
                    <a:solidFill>
                      <a:srgbClr val="00A633"/>
                    </a:solidFill>
                  </a:uFill>
                </a:defRPr>
              </a:lvl1pPr>
            </a:lstStyle>
            <a:p>
              <a:r>
                <a:t>fib(2)</a:t>
              </a:r>
            </a:p>
          </p:txBody>
        </p:sp>
        <p:sp>
          <p:nvSpPr>
            <p:cNvPr id="218" name="fib(0)"/>
            <p:cNvSpPr txBox="1"/>
            <p:nvPr/>
          </p:nvSpPr>
          <p:spPr>
            <a:xfrm>
              <a:off x="12625877" y="6629400"/>
              <a:ext cx="1855865"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A633"/>
                  </a:solidFill>
                  <a:uFill>
                    <a:solidFill>
                      <a:srgbClr val="00A633"/>
                    </a:solidFill>
                  </a:uFill>
                </a:defRPr>
              </a:lvl1pPr>
            </a:lstStyle>
            <a:p>
              <a:r>
                <a:t>fib(0)</a:t>
              </a:r>
            </a:p>
          </p:txBody>
        </p:sp>
        <p:sp>
          <p:nvSpPr>
            <p:cNvPr id="219" name="fib(1)"/>
            <p:cNvSpPr txBox="1"/>
            <p:nvPr/>
          </p:nvSpPr>
          <p:spPr>
            <a:xfrm>
              <a:off x="15217697" y="6629400"/>
              <a:ext cx="1855865"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A633"/>
                  </a:solidFill>
                  <a:uFill>
                    <a:solidFill>
                      <a:srgbClr val="00A633"/>
                    </a:solidFill>
                  </a:uFill>
                </a:defRPr>
              </a:lvl1pPr>
            </a:lstStyle>
            <a:p>
              <a:r>
                <a:t>fib(1)</a:t>
              </a:r>
            </a:p>
          </p:txBody>
        </p:sp>
        <p:sp>
          <p:nvSpPr>
            <p:cNvPr id="220" name="0"/>
            <p:cNvSpPr txBox="1"/>
            <p:nvPr/>
          </p:nvSpPr>
          <p:spPr>
            <a:xfrm>
              <a:off x="13292345" y="7950200"/>
              <a:ext cx="518371"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A633"/>
                  </a:solidFill>
                  <a:uFill>
                    <a:solidFill>
                      <a:srgbClr val="00A633"/>
                    </a:solidFill>
                  </a:uFill>
                </a:defRPr>
              </a:lvl1pPr>
            </a:lstStyle>
            <a:p>
              <a:r>
                <a:t>0</a:t>
              </a:r>
            </a:p>
          </p:txBody>
        </p:sp>
        <p:sp>
          <p:nvSpPr>
            <p:cNvPr id="221" name="1"/>
            <p:cNvSpPr txBox="1"/>
            <p:nvPr/>
          </p:nvSpPr>
          <p:spPr>
            <a:xfrm>
              <a:off x="15884165" y="7950200"/>
              <a:ext cx="518371"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A633"/>
                  </a:solidFill>
                  <a:uFill>
                    <a:solidFill>
                      <a:srgbClr val="00A633"/>
                    </a:solidFill>
                  </a:uFill>
                </a:defRPr>
              </a:lvl1pPr>
            </a:lstStyle>
            <a:p>
              <a:r>
                <a:t>1</a:t>
              </a:r>
            </a:p>
          </p:txBody>
        </p:sp>
        <p:sp>
          <p:nvSpPr>
            <p:cNvPr id="222" name="Line"/>
            <p:cNvSpPr/>
            <p:nvPr/>
          </p:nvSpPr>
          <p:spPr>
            <a:xfrm>
              <a:off x="13588553" y="7302499"/>
              <a:ext cx="1" cy="654980"/>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23" name="Line"/>
            <p:cNvSpPr/>
            <p:nvPr/>
          </p:nvSpPr>
          <p:spPr>
            <a:xfrm>
              <a:off x="16180376" y="7302499"/>
              <a:ext cx="1" cy="654980"/>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24" name="Line"/>
            <p:cNvSpPr/>
            <p:nvPr/>
          </p:nvSpPr>
          <p:spPr>
            <a:xfrm flipH="1">
              <a:off x="13588553" y="6070600"/>
              <a:ext cx="479997" cy="463049"/>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25" name="Line"/>
            <p:cNvSpPr/>
            <p:nvPr/>
          </p:nvSpPr>
          <p:spPr>
            <a:xfrm>
              <a:off x="15699035" y="6057900"/>
              <a:ext cx="490067" cy="472763"/>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26" name="fib(3)"/>
            <p:cNvSpPr txBox="1"/>
            <p:nvPr/>
          </p:nvSpPr>
          <p:spPr>
            <a:xfrm>
              <a:off x="1383868" y="1981200"/>
              <a:ext cx="1855865"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A633"/>
                  </a:solidFill>
                  <a:uFill>
                    <a:solidFill>
                      <a:srgbClr val="00A633"/>
                    </a:solidFill>
                  </a:uFill>
                </a:defRPr>
              </a:lvl1pPr>
            </a:lstStyle>
            <a:p>
              <a:r>
                <a:t>fib(3)</a:t>
              </a:r>
            </a:p>
          </p:txBody>
        </p:sp>
        <p:sp>
          <p:nvSpPr>
            <p:cNvPr id="227" name="Line"/>
            <p:cNvSpPr/>
            <p:nvPr/>
          </p:nvSpPr>
          <p:spPr>
            <a:xfrm flipH="1">
              <a:off x="999702" y="2679700"/>
              <a:ext cx="479997" cy="463049"/>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28" name="fib(1)"/>
            <p:cNvSpPr txBox="1"/>
            <p:nvPr/>
          </p:nvSpPr>
          <p:spPr>
            <a:xfrm>
              <a:off x="0" y="3238500"/>
              <a:ext cx="1855864"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A633"/>
                  </a:solidFill>
                  <a:uFill>
                    <a:solidFill>
                      <a:srgbClr val="00A633"/>
                    </a:solidFill>
                  </a:uFill>
                </a:defRPr>
              </a:lvl1pPr>
            </a:lstStyle>
            <a:p>
              <a:r>
                <a:t>fib(1)</a:t>
              </a:r>
            </a:p>
          </p:txBody>
        </p:sp>
        <p:sp>
          <p:nvSpPr>
            <p:cNvPr id="229" name="1"/>
            <p:cNvSpPr txBox="1"/>
            <p:nvPr/>
          </p:nvSpPr>
          <p:spPr>
            <a:xfrm>
              <a:off x="666468" y="4559300"/>
              <a:ext cx="518372"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A633"/>
                  </a:solidFill>
                  <a:uFill>
                    <a:solidFill>
                      <a:srgbClr val="00A633"/>
                    </a:solidFill>
                  </a:uFill>
                </a:defRPr>
              </a:lvl1pPr>
            </a:lstStyle>
            <a:p>
              <a:r>
                <a:t>1</a:t>
              </a:r>
            </a:p>
          </p:txBody>
        </p:sp>
        <p:sp>
          <p:nvSpPr>
            <p:cNvPr id="230" name="Line"/>
            <p:cNvSpPr/>
            <p:nvPr/>
          </p:nvSpPr>
          <p:spPr>
            <a:xfrm flipH="1">
              <a:off x="962676" y="3911600"/>
              <a:ext cx="1" cy="654980"/>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31" name="Line"/>
            <p:cNvSpPr/>
            <p:nvPr/>
          </p:nvSpPr>
          <p:spPr>
            <a:xfrm flipH="1">
              <a:off x="999702" y="2679700"/>
              <a:ext cx="479997" cy="463049"/>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32" name="Line"/>
            <p:cNvSpPr/>
            <p:nvPr/>
          </p:nvSpPr>
          <p:spPr>
            <a:xfrm>
              <a:off x="3295316" y="2667000"/>
              <a:ext cx="490067" cy="472763"/>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33" name="fib(2)"/>
            <p:cNvSpPr txBox="1"/>
            <p:nvPr/>
          </p:nvSpPr>
          <p:spPr>
            <a:xfrm>
              <a:off x="2813977" y="3238500"/>
              <a:ext cx="1855865"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A633"/>
                  </a:solidFill>
                  <a:uFill>
                    <a:solidFill>
                      <a:srgbClr val="00A633"/>
                    </a:solidFill>
                  </a:uFill>
                </a:defRPr>
              </a:lvl1pPr>
            </a:lstStyle>
            <a:p>
              <a:r>
                <a:t>fib(2)</a:t>
              </a:r>
            </a:p>
          </p:txBody>
        </p:sp>
        <p:sp>
          <p:nvSpPr>
            <p:cNvPr id="234" name="fib(0)"/>
            <p:cNvSpPr txBox="1"/>
            <p:nvPr/>
          </p:nvSpPr>
          <p:spPr>
            <a:xfrm>
              <a:off x="1518067" y="4483100"/>
              <a:ext cx="1855864"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A633"/>
                  </a:solidFill>
                  <a:uFill>
                    <a:solidFill>
                      <a:srgbClr val="00A633"/>
                    </a:solidFill>
                  </a:uFill>
                </a:defRPr>
              </a:lvl1pPr>
            </a:lstStyle>
            <a:p>
              <a:r>
                <a:t>fib(0)</a:t>
              </a:r>
            </a:p>
          </p:txBody>
        </p:sp>
        <p:sp>
          <p:nvSpPr>
            <p:cNvPr id="235" name="fib(1)"/>
            <p:cNvSpPr txBox="1"/>
            <p:nvPr/>
          </p:nvSpPr>
          <p:spPr>
            <a:xfrm>
              <a:off x="4109889" y="4483100"/>
              <a:ext cx="1855865"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A633"/>
                  </a:solidFill>
                  <a:uFill>
                    <a:solidFill>
                      <a:srgbClr val="00A633"/>
                    </a:solidFill>
                  </a:uFill>
                </a:defRPr>
              </a:lvl1pPr>
            </a:lstStyle>
            <a:p>
              <a:r>
                <a:t>fib(1)</a:t>
              </a:r>
            </a:p>
          </p:txBody>
        </p:sp>
        <p:sp>
          <p:nvSpPr>
            <p:cNvPr id="236" name="0"/>
            <p:cNvSpPr txBox="1"/>
            <p:nvPr/>
          </p:nvSpPr>
          <p:spPr>
            <a:xfrm>
              <a:off x="2184536" y="5803900"/>
              <a:ext cx="518371"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A633"/>
                  </a:solidFill>
                  <a:uFill>
                    <a:solidFill>
                      <a:srgbClr val="00A633"/>
                    </a:solidFill>
                  </a:uFill>
                </a:defRPr>
              </a:lvl1pPr>
            </a:lstStyle>
            <a:p>
              <a:r>
                <a:t>0</a:t>
              </a:r>
            </a:p>
          </p:txBody>
        </p:sp>
        <p:sp>
          <p:nvSpPr>
            <p:cNvPr id="237" name="1"/>
            <p:cNvSpPr txBox="1"/>
            <p:nvPr/>
          </p:nvSpPr>
          <p:spPr>
            <a:xfrm>
              <a:off x="4776358" y="5803900"/>
              <a:ext cx="518371" cy="6477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noAutofit/>
            </a:bodyPr>
            <a:lstStyle>
              <a:lvl1pPr>
                <a:defRPr>
                  <a:solidFill>
                    <a:srgbClr val="00A633"/>
                  </a:solidFill>
                  <a:uFill>
                    <a:solidFill>
                      <a:srgbClr val="00A633"/>
                    </a:solidFill>
                  </a:uFill>
                </a:defRPr>
              </a:lvl1pPr>
            </a:lstStyle>
            <a:p>
              <a:r>
                <a:t>1</a:t>
              </a:r>
            </a:p>
          </p:txBody>
        </p:sp>
        <p:sp>
          <p:nvSpPr>
            <p:cNvPr id="238" name="Line"/>
            <p:cNvSpPr/>
            <p:nvPr/>
          </p:nvSpPr>
          <p:spPr>
            <a:xfrm>
              <a:off x="2480744" y="5168900"/>
              <a:ext cx="1" cy="654980"/>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39" name="Line"/>
            <p:cNvSpPr/>
            <p:nvPr/>
          </p:nvSpPr>
          <p:spPr>
            <a:xfrm>
              <a:off x="5072567" y="5168900"/>
              <a:ext cx="1" cy="654980"/>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40" name="Line"/>
            <p:cNvSpPr/>
            <p:nvPr/>
          </p:nvSpPr>
          <p:spPr>
            <a:xfrm flipH="1">
              <a:off x="2480744" y="3937000"/>
              <a:ext cx="479997" cy="463049"/>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241" name="Line"/>
            <p:cNvSpPr/>
            <p:nvPr/>
          </p:nvSpPr>
          <p:spPr>
            <a:xfrm>
              <a:off x="4591227" y="3911600"/>
              <a:ext cx="490067" cy="472763"/>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sp>
        <p:nvSpPr>
          <p:cNvPr id="243" name="This process is highly repetitive; fib is called on the same argument multiple times"/>
          <p:cNvSpPr txBox="1">
            <a:spLocks noGrp="1"/>
          </p:cNvSpPr>
          <p:nvPr>
            <p:ph type="body" sz="quarter" idx="1"/>
          </p:nvPr>
        </p:nvSpPr>
        <p:spPr>
          <a:xfrm>
            <a:off x="838200" y="2451100"/>
            <a:ext cx="22720300" cy="837548"/>
          </a:xfrm>
          <a:prstGeom prst="rect">
            <a:avLst/>
          </a:prstGeom>
        </p:spPr>
        <p:txBody>
          <a:bodyPr/>
          <a:lstStyle/>
          <a:p>
            <a:r>
              <a:t>This process is highly repetitive; fib is called on the same argument multiple times</a:t>
            </a:r>
          </a:p>
        </p:txBody>
      </p:sp>
      <p:sp>
        <p:nvSpPr>
          <p:cNvPr id="244" name="Slide Number"/>
          <p:cNvSpPr txBox="1">
            <a:spLocks noGrp="1"/>
          </p:cNvSpPr>
          <p:nvPr>
            <p:ph type="sldNum" sz="quarter" idx="2"/>
          </p:nvPr>
        </p:nvSpPr>
        <p:spPr>
          <a:xfrm>
            <a:off x="23366246" y="13096875"/>
            <a:ext cx="223640" cy="22195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11</a:t>
            </a:fld>
            <a:endParaRPr/>
          </a:p>
        </p:txBody>
      </p:sp>
      <p:sp>
        <p:nvSpPr>
          <p:cNvPr id="245" name="(We will speed up this computation dramatically in a few weeks by remembering results)"/>
          <p:cNvSpPr txBox="1"/>
          <p:nvPr/>
        </p:nvSpPr>
        <p:spPr>
          <a:xfrm>
            <a:off x="1212850" y="11671300"/>
            <a:ext cx="21958300" cy="16764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spcBef>
                <a:spcPts val="4600"/>
              </a:spcBef>
            </a:lvl1pPr>
          </a:lstStyle>
          <a:p>
            <a:r>
              <a:t>(We will speed up this computation dramatically in a few weeks by remembering results)</a:t>
            </a: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4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24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24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2" grpId="2" animBg="1" advAuto="0"/>
      <p:bldP spid="243" grpId="1" animBg="1" advAuto="0"/>
      <p:bldP spid="245" grpId="3"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7" name="Example: Counting Partitions"/>
          <p:cNvSpPr txBox="1">
            <a:spLocks noGrp="1"/>
          </p:cNvSpPr>
          <p:nvPr>
            <p:ph type="title"/>
          </p:nvPr>
        </p:nvSpPr>
        <p:spPr>
          <a:prstGeom prst="rect">
            <a:avLst/>
          </a:prstGeom>
        </p:spPr>
        <p:txBody>
          <a:bodyPr/>
          <a:lstStyle/>
          <a:p>
            <a:r>
              <a:t>Example: Counting Partitions</a:t>
            </a:r>
          </a:p>
        </p:txBody>
      </p:sp>
    </p:spTree>
  </p:cSld>
  <p:clrMapOvr>
    <a:masterClrMapping/>
  </p:clrMapOvr>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9"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250"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251" name="Counting Partitions"/>
          <p:cNvSpPr txBox="1">
            <a:spLocks noGrp="1"/>
          </p:cNvSpPr>
          <p:nvPr>
            <p:ph type="title"/>
          </p:nvPr>
        </p:nvSpPr>
        <p:spPr>
          <a:prstGeom prst="rect">
            <a:avLst/>
          </a:prstGeom>
        </p:spPr>
        <p:txBody>
          <a:bodyPr/>
          <a:lstStyle/>
          <a:p>
            <a:r>
              <a:t>Counting Partitions</a:t>
            </a:r>
          </a:p>
        </p:txBody>
      </p:sp>
      <p:sp>
        <p:nvSpPr>
          <p:cNvPr id="252" name="The number of partitions of a positive integer n, using parts up to size m, is the number of ways in which n can be expressed as the sum of positive integer parts up to m in increasing order."/>
          <p:cNvSpPr txBox="1">
            <a:spLocks noGrp="1"/>
          </p:cNvSpPr>
          <p:nvPr>
            <p:ph type="body" idx="1"/>
          </p:nvPr>
        </p:nvSpPr>
        <p:spPr>
          <a:prstGeom prst="rect">
            <a:avLst/>
          </a:prstGeom>
        </p:spPr>
        <p:txBody>
          <a:bodyPr/>
          <a:lstStyle/>
          <a:p>
            <a:r>
              <a:t>The number of partitions of a positive integer n, using parts up to size m, is the number of ways in which n can be expressed as the sum of positive integer parts up to m in increasing order.</a:t>
            </a:r>
          </a:p>
        </p:txBody>
      </p:sp>
      <p:sp>
        <p:nvSpPr>
          <p:cNvPr id="25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13</a:t>
            </a:fld>
            <a:endParaRPr/>
          </a:p>
        </p:txBody>
      </p:sp>
      <p:sp>
        <p:nvSpPr>
          <p:cNvPr id="254" name="count_partitions(6, 4)"/>
          <p:cNvSpPr txBox="1"/>
          <p:nvPr/>
        </p:nvSpPr>
        <p:spPr>
          <a:xfrm>
            <a:off x="9402802" y="4177456"/>
            <a:ext cx="5578396" cy="584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count_partitions(6, 4)</a:t>
            </a:r>
          </a:p>
        </p:txBody>
      </p:sp>
      <p:grpSp>
        <p:nvGrpSpPr>
          <p:cNvPr id="261" name="Group"/>
          <p:cNvGrpSpPr/>
          <p:nvPr/>
        </p:nvGrpSpPr>
        <p:grpSpPr>
          <a:xfrm>
            <a:off x="11963400" y="5854700"/>
            <a:ext cx="8978900" cy="464326"/>
            <a:chOff x="0" y="0"/>
            <a:chExt cx="8978900" cy="464325"/>
          </a:xfrm>
        </p:grpSpPr>
        <p:sp>
          <p:nvSpPr>
            <p:cNvPr id="255" name="Rounded Rectangle"/>
            <p:cNvSpPr/>
            <p:nvPr/>
          </p:nvSpPr>
          <p:spPr>
            <a:xfrm>
              <a:off x="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56" name="Rounded Rectangle"/>
            <p:cNvSpPr/>
            <p:nvPr/>
          </p:nvSpPr>
          <p:spPr>
            <a:xfrm>
              <a:off x="889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57" name="Rounded Rectangle"/>
            <p:cNvSpPr/>
            <p:nvPr/>
          </p:nvSpPr>
          <p:spPr>
            <a:xfrm>
              <a:off x="5588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58" name="Rounded Rectangle"/>
            <p:cNvSpPr/>
            <p:nvPr/>
          </p:nvSpPr>
          <p:spPr>
            <a:xfrm>
              <a:off x="6477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59" name="Rounded Rectangle"/>
            <p:cNvSpPr/>
            <p:nvPr/>
          </p:nvSpPr>
          <p:spPr>
            <a:xfrm>
              <a:off x="7366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60" name="Rounded Rectangle"/>
            <p:cNvSpPr/>
            <p:nvPr/>
          </p:nvSpPr>
          <p:spPr>
            <a:xfrm>
              <a:off x="8255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grpSp>
        <p:nvGrpSpPr>
          <p:cNvPr id="268" name="Group"/>
          <p:cNvGrpSpPr/>
          <p:nvPr/>
        </p:nvGrpSpPr>
        <p:grpSpPr>
          <a:xfrm>
            <a:off x="11963400" y="6633384"/>
            <a:ext cx="8978900" cy="464326"/>
            <a:chOff x="0" y="0"/>
            <a:chExt cx="8978900" cy="464325"/>
          </a:xfrm>
        </p:grpSpPr>
        <p:sp>
          <p:nvSpPr>
            <p:cNvPr id="262" name="Rounded Rectangle"/>
            <p:cNvSpPr/>
            <p:nvPr/>
          </p:nvSpPr>
          <p:spPr>
            <a:xfrm>
              <a:off x="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63" name="Rounded Rectangle"/>
            <p:cNvSpPr/>
            <p:nvPr/>
          </p:nvSpPr>
          <p:spPr>
            <a:xfrm>
              <a:off x="1651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64" name="Rounded Rectangle"/>
            <p:cNvSpPr/>
            <p:nvPr/>
          </p:nvSpPr>
          <p:spPr>
            <a:xfrm>
              <a:off x="5588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65" name="Rounded Rectangle"/>
            <p:cNvSpPr/>
            <p:nvPr/>
          </p:nvSpPr>
          <p:spPr>
            <a:xfrm>
              <a:off x="6477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66" name="Rounded Rectangle"/>
            <p:cNvSpPr/>
            <p:nvPr/>
          </p:nvSpPr>
          <p:spPr>
            <a:xfrm>
              <a:off x="7366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67" name="Rounded Rectangle"/>
            <p:cNvSpPr/>
            <p:nvPr/>
          </p:nvSpPr>
          <p:spPr>
            <a:xfrm>
              <a:off x="8255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grpSp>
        <p:nvGrpSpPr>
          <p:cNvPr id="311" name="Group"/>
          <p:cNvGrpSpPr/>
          <p:nvPr/>
        </p:nvGrpSpPr>
        <p:grpSpPr>
          <a:xfrm>
            <a:off x="11963400" y="7412069"/>
            <a:ext cx="8978900" cy="4729132"/>
            <a:chOff x="0" y="0"/>
            <a:chExt cx="8978900" cy="4729130"/>
          </a:xfrm>
        </p:grpSpPr>
        <p:sp>
          <p:nvSpPr>
            <p:cNvPr id="269" name="Rounded Rectangle"/>
            <p:cNvSpPr/>
            <p:nvPr/>
          </p:nvSpPr>
          <p:spPr>
            <a:xfrm>
              <a:off x="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70" name="Rounded Rectangle"/>
            <p:cNvSpPr/>
            <p:nvPr/>
          </p:nvSpPr>
          <p:spPr>
            <a:xfrm>
              <a:off x="889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71" name="Rounded Rectangle"/>
            <p:cNvSpPr/>
            <p:nvPr/>
          </p:nvSpPr>
          <p:spPr>
            <a:xfrm>
              <a:off x="1778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72" name="Rounded Rectangle"/>
            <p:cNvSpPr/>
            <p:nvPr/>
          </p:nvSpPr>
          <p:spPr>
            <a:xfrm>
              <a:off x="6477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73" name="Rounded Rectangle"/>
            <p:cNvSpPr/>
            <p:nvPr/>
          </p:nvSpPr>
          <p:spPr>
            <a:xfrm>
              <a:off x="7366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74" name="Rounded Rectangle"/>
            <p:cNvSpPr/>
            <p:nvPr/>
          </p:nvSpPr>
          <p:spPr>
            <a:xfrm>
              <a:off x="8255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75" name="Rounded Rectangle"/>
            <p:cNvSpPr/>
            <p:nvPr/>
          </p:nvSpPr>
          <p:spPr>
            <a:xfrm>
              <a:off x="0" y="77868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76" name="Rounded Rectangle"/>
            <p:cNvSpPr/>
            <p:nvPr/>
          </p:nvSpPr>
          <p:spPr>
            <a:xfrm>
              <a:off x="1651000" y="77868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77" name="Rounded Rectangle"/>
            <p:cNvSpPr/>
            <p:nvPr/>
          </p:nvSpPr>
          <p:spPr>
            <a:xfrm>
              <a:off x="2540000" y="77868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78" name="Rounded Rectangle"/>
            <p:cNvSpPr/>
            <p:nvPr/>
          </p:nvSpPr>
          <p:spPr>
            <a:xfrm>
              <a:off x="6477000" y="77868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79" name="Rounded Rectangle"/>
            <p:cNvSpPr/>
            <p:nvPr/>
          </p:nvSpPr>
          <p:spPr>
            <a:xfrm>
              <a:off x="7366000" y="77868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80" name="Rounded Rectangle"/>
            <p:cNvSpPr/>
            <p:nvPr/>
          </p:nvSpPr>
          <p:spPr>
            <a:xfrm>
              <a:off x="8255000" y="77868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81" name="Rounded Rectangle"/>
            <p:cNvSpPr/>
            <p:nvPr/>
          </p:nvSpPr>
          <p:spPr>
            <a:xfrm>
              <a:off x="0" y="1475909"/>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82" name="Rounded Rectangle"/>
            <p:cNvSpPr/>
            <p:nvPr/>
          </p:nvSpPr>
          <p:spPr>
            <a:xfrm>
              <a:off x="1651000" y="1475909"/>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83" name="Rounded Rectangle"/>
            <p:cNvSpPr/>
            <p:nvPr/>
          </p:nvSpPr>
          <p:spPr>
            <a:xfrm>
              <a:off x="3302000" y="1475909"/>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84" name="Rounded Rectangle"/>
            <p:cNvSpPr/>
            <p:nvPr/>
          </p:nvSpPr>
          <p:spPr>
            <a:xfrm>
              <a:off x="6477000" y="1475909"/>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85" name="Rounded Rectangle"/>
            <p:cNvSpPr/>
            <p:nvPr/>
          </p:nvSpPr>
          <p:spPr>
            <a:xfrm>
              <a:off x="7366000" y="1475909"/>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86" name="Rounded Rectangle"/>
            <p:cNvSpPr/>
            <p:nvPr/>
          </p:nvSpPr>
          <p:spPr>
            <a:xfrm>
              <a:off x="8255000" y="1475909"/>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87" name="Rounded Rectangle"/>
            <p:cNvSpPr/>
            <p:nvPr/>
          </p:nvSpPr>
          <p:spPr>
            <a:xfrm>
              <a:off x="0" y="2173133"/>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88" name="Rounded Rectangle"/>
            <p:cNvSpPr/>
            <p:nvPr/>
          </p:nvSpPr>
          <p:spPr>
            <a:xfrm>
              <a:off x="889000" y="2173133"/>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89" name="Rounded Rectangle"/>
            <p:cNvSpPr/>
            <p:nvPr/>
          </p:nvSpPr>
          <p:spPr>
            <a:xfrm>
              <a:off x="4064000" y="2173133"/>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90" name="Rounded Rectangle"/>
            <p:cNvSpPr/>
            <p:nvPr/>
          </p:nvSpPr>
          <p:spPr>
            <a:xfrm>
              <a:off x="4953000" y="2173133"/>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91" name="Rounded Rectangle"/>
            <p:cNvSpPr/>
            <p:nvPr/>
          </p:nvSpPr>
          <p:spPr>
            <a:xfrm>
              <a:off x="7366000" y="2173133"/>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92" name="Rounded Rectangle"/>
            <p:cNvSpPr/>
            <p:nvPr/>
          </p:nvSpPr>
          <p:spPr>
            <a:xfrm>
              <a:off x="8255000" y="2173133"/>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93" name="Rounded Rectangle"/>
            <p:cNvSpPr/>
            <p:nvPr/>
          </p:nvSpPr>
          <p:spPr>
            <a:xfrm>
              <a:off x="0" y="2870357"/>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94" name="Rounded Rectangle"/>
            <p:cNvSpPr/>
            <p:nvPr/>
          </p:nvSpPr>
          <p:spPr>
            <a:xfrm>
              <a:off x="1651000" y="2870357"/>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95" name="Rounded Rectangle"/>
            <p:cNvSpPr/>
            <p:nvPr/>
          </p:nvSpPr>
          <p:spPr>
            <a:xfrm>
              <a:off x="4064000" y="2870357"/>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96" name="Rounded Rectangle"/>
            <p:cNvSpPr/>
            <p:nvPr/>
          </p:nvSpPr>
          <p:spPr>
            <a:xfrm>
              <a:off x="4953000" y="2870357"/>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97" name="Rounded Rectangle"/>
            <p:cNvSpPr/>
            <p:nvPr/>
          </p:nvSpPr>
          <p:spPr>
            <a:xfrm>
              <a:off x="7366000" y="2870357"/>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98" name="Rounded Rectangle"/>
            <p:cNvSpPr/>
            <p:nvPr/>
          </p:nvSpPr>
          <p:spPr>
            <a:xfrm>
              <a:off x="8255000" y="2870357"/>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99" name="Rounded Rectangle"/>
            <p:cNvSpPr/>
            <p:nvPr/>
          </p:nvSpPr>
          <p:spPr>
            <a:xfrm>
              <a:off x="0" y="3567581"/>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00" name="Rounded Rectangle"/>
            <p:cNvSpPr/>
            <p:nvPr/>
          </p:nvSpPr>
          <p:spPr>
            <a:xfrm>
              <a:off x="1651000" y="3567581"/>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01" name="Rounded Rectangle"/>
            <p:cNvSpPr/>
            <p:nvPr/>
          </p:nvSpPr>
          <p:spPr>
            <a:xfrm>
              <a:off x="3302000" y="3567581"/>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02" name="Rounded Rectangle"/>
            <p:cNvSpPr/>
            <p:nvPr/>
          </p:nvSpPr>
          <p:spPr>
            <a:xfrm>
              <a:off x="4953000" y="3567581"/>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03" name="Rounded Rectangle"/>
            <p:cNvSpPr/>
            <p:nvPr/>
          </p:nvSpPr>
          <p:spPr>
            <a:xfrm>
              <a:off x="7366000" y="3567581"/>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04" name="Rounded Rectangle"/>
            <p:cNvSpPr/>
            <p:nvPr/>
          </p:nvSpPr>
          <p:spPr>
            <a:xfrm>
              <a:off x="8255000" y="3567581"/>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05" name="Rounded Rectangle"/>
            <p:cNvSpPr/>
            <p:nvPr/>
          </p:nvSpPr>
          <p:spPr>
            <a:xfrm>
              <a:off x="0" y="426480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06" name="Rounded Rectangle"/>
            <p:cNvSpPr/>
            <p:nvPr/>
          </p:nvSpPr>
          <p:spPr>
            <a:xfrm>
              <a:off x="1651000" y="426480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07" name="Rounded Rectangle"/>
            <p:cNvSpPr/>
            <p:nvPr/>
          </p:nvSpPr>
          <p:spPr>
            <a:xfrm>
              <a:off x="3302000" y="426480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08" name="Rounded Rectangle"/>
            <p:cNvSpPr/>
            <p:nvPr/>
          </p:nvSpPr>
          <p:spPr>
            <a:xfrm>
              <a:off x="4953000" y="426480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09" name="Rounded Rectangle"/>
            <p:cNvSpPr/>
            <p:nvPr/>
          </p:nvSpPr>
          <p:spPr>
            <a:xfrm>
              <a:off x="6604000" y="426480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10" name="Rounded Rectangle"/>
            <p:cNvSpPr/>
            <p:nvPr/>
          </p:nvSpPr>
          <p:spPr>
            <a:xfrm>
              <a:off x="8255000" y="426480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grpSp>
        <p:nvGrpSpPr>
          <p:cNvPr id="321" name="Group"/>
          <p:cNvGrpSpPr/>
          <p:nvPr/>
        </p:nvGrpSpPr>
        <p:grpSpPr>
          <a:xfrm>
            <a:off x="3401516" y="5803900"/>
            <a:ext cx="6312417" cy="6400800"/>
            <a:chOff x="0" y="0"/>
            <a:chExt cx="6312415" cy="6400800"/>
          </a:xfrm>
        </p:grpSpPr>
        <p:sp>
          <p:nvSpPr>
            <p:cNvPr id="312" name="3 + 3 = 6"/>
            <p:cNvSpPr txBox="1"/>
            <p:nvPr/>
          </p:nvSpPr>
          <p:spPr>
            <a:xfrm>
              <a:off x="0" y="1549400"/>
              <a:ext cx="2397641" cy="5842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t>3 + 3 = 6</a:t>
              </a:r>
            </a:p>
          </p:txBody>
        </p:sp>
        <p:sp>
          <p:nvSpPr>
            <p:cNvPr id="313" name="1 + 1 + 2 + 2 = 6"/>
            <p:cNvSpPr txBox="1"/>
            <p:nvPr/>
          </p:nvSpPr>
          <p:spPr>
            <a:xfrm>
              <a:off x="0" y="4419600"/>
              <a:ext cx="4355029" cy="5842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t>1 + 1 + 2 + 2 = 6</a:t>
              </a:r>
            </a:p>
          </p:txBody>
        </p:sp>
        <p:sp>
          <p:nvSpPr>
            <p:cNvPr id="314" name="2 + 4 = 6"/>
            <p:cNvSpPr txBox="1"/>
            <p:nvPr/>
          </p:nvSpPr>
          <p:spPr>
            <a:xfrm>
              <a:off x="0" y="0"/>
              <a:ext cx="2397641" cy="5842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t>2 + 4 = 6</a:t>
              </a:r>
            </a:p>
          </p:txBody>
        </p:sp>
        <p:sp>
          <p:nvSpPr>
            <p:cNvPr id="315" name="1 + 1 + 4 = 6"/>
            <p:cNvSpPr txBox="1"/>
            <p:nvPr/>
          </p:nvSpPr>
          <p:spPr>
            <a:xfrm>
              <a:off x="0" y="774700"/>
              <a:ext cx="3376335" cy="5842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t>1 + 1 + 4 = 6</a:t>
              </a:r>
            </a:p>
          </p:txBody>
        </p:sp>
        <p:sp>
          <p:nvSpPr>
            <p:cNvPr id="316" name="1 + 2 + 3 = 6"/>
            <p:cNvSpPr txBox="1"/>
            <p:nvPr/>
          </p:nvSpPr>
          <p:spPr>
            <a:xfrm>
              <a:off x="0" y="2336800"/>
              <a:ext cx="3376335" cy="5842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t>1 + 2 + 3 = 6</a:t>
              </a:r>
            </a:p>
          </p:txBody>
        </p:sp>
        <p:sp>
          <p:nvSpPr>
            <p:cNvPr id="317" name="1 + 1 + 1 + 3 = 6"/>
            <p:cNvSpPr txBox="1"/>
            <p:nvPr/>
          </p:nvSpPr>
          <p:spPr>
            <a:xfrm>
              <a:off x="0" y="3022600"/>
              <a:ext cx="4355029" cy="5842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t>1 + 1 + 1 + 3 = 6</a:t>
              </a:r>
            </a:p>
          </p:txBody>
        </p:sp>
        <p:sp>
          <p:nvSpPr>
            <p:cNvPr id="318" name="2 + 2 + 2 = 6"/>
            <p:cNvSpPr txBox="1"/>
            <p:nvPr/>
          </p:nvSpPr>
          <p:spPr>
            <a:xfrm>
              <a:off x="0" y="3721100"/>
              <a:ext cx="3376335" cy="5842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t>2 + 2 + 2 = 6</a:t>
              </a:r>
            </a:p>
          </p:txBody>
        </p:sp>
        <p:sp>
          <p:nvSpPr>
            <p:cNvPr id="319" name="1 + 1 + 1 + 1 + 2 = 6"/>
            <p:cNvSpPr txBox="1"/>
            <p:nvPr/>
          </p:nvSpPr>
          <p:spPr>
            <a:xfrm>
              <a:off x="0" y="5118100"/>
              <a:ext cx="5333723" cy="5842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t>1 + 1 + 1 + 1 + 2 = 6</a:t>
              </a:r>
            </a:p>
          </p:txBody>
        </p:sp>
        <p:sp>
          <p:nvSpPr>
            <p:cNvPr id="320" name="1 + 1 + 1 + 1 + 1 + 1 = 6"/>
            <p:cNvSpPr txBox="1"/>
            <p:nvPr/>
          </p:nvSpPr>
          <p:spPr>
            <a:xfrm>
              <a:off x="0" y="5816600"/>
              <a:ext cx="6312416" cy="5842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t>1 + 1 + 1 + 1 + 1 + 1 = 6</a:t>
              </a:r>
            </a:p>
          </p:txBody>
        </p:sp>
      </p:gr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5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22" presetClass="entr" presetSubtype="1" fill="hold" grpId="2" nodeType="clickEffect">
                                  <p:stCondLst>
                                    <p:cond delay="0"/>
                                  </p:stCondLst>
                                  <p:iterate>
                                    <p:tmAbs val="0"/>
                                  </p:iterate>
                                  <p:childTnLst>
                                    <p:set>
                                      <p:cBhvr>
                                        <p:cTn id="10" fill="hold"/>
                                        <p:tgtEl>
                                          <p:spTgt spid="321"/>
                                        </p:tgtEl>
                                        <p:attrNameLst>
                                          <p:attrName>style.visibility</p:attrName>
                                        </p:attrNameLst>
                                      </p:cBhvr>
                                      <p:to>
                                        <p:strVal val="visible"/>
                                      </p:to>
                                    </p:set>
                                    <p:animEffect transition="in" filter="wipe(up)">
                                      <p:cBhvr>
                                        <p:cTn id="11" dur="100"/>
                                        <p:tgtEl>
                                          <p:spTgt spid="321"/>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3" nodeType="clickEffect">
                                  <p:stCondLst>
                                    <p:cond delay="0"/>
                                  </p:stCondLst>
                                  <p:iterate>
                                    <p:tmAbs val="0"/>
                                  </p:iterate>
                                  <p:childTnLst>
                                    <p:set>
                                      <p:cBhvr>
                                        <p:cTn id="15" fill="hold"/>
                                        <p:tgtEl>
                                          <p:spTgt spid="261"/>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4" nodeType="clickEffect">
                                  <p:stCondLst>
                                    <p:cond delay="0"/>
                                  </p:stCondLst>
                                  <p:iterate>
                                    <p:tmAbs val="0"/>
                                  </p:iterate>
                                  <p:childTnLst>
                                    <p:set>
                                      <p:cBhvr>
                                        <p:cTn id="19" fill="hold"/>
                                        <p:tgtEl>
                                          <p:spTgt spid="268"/>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5" nodeType="clickEffect">
                                  <p:stCondLst>
                                    <p:cond delay="0"/>
                                  </p:stCondLst>
                                  <p:iterate>
                                    <p:tmAbs val="0"/>
                                  </p:iterate>
                                  <p:childTnLst>
                                    <p:set>
                                      <p:cBhvr>
                                        <p:cTn id="23" fill="hold"/>
                                        <p:tgtEl>
                                          <p:spTgt spid="3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4" grpId="1" animBg="1" advAuto="0"/>
      <p:bldP spid="261" grpId="3" animBg="1" advAuto="0"/>
      <p:bldP spid="268" grpId="4" animBg="1" advAuto="0"/>
      <p:bldP spid="311" grpId="5" animBg="1" advAuto="0"/>
      <p:bldP spid="321" grpId="2"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3"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324"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325" name="Counting Partitions"/>
          <p:cNvSpPr txBox="1">
            <a:spLocks noGrp="1"/>
          </p:cNvSpPr>
          <p:nvPr>
            <p:ph type="title"/>
          </p:nvPr>
        </p:nvSpPr>
        <p:spPr>
          <a:prstGeom prst="rect">
            <a:avLst/>
          </a:prstGeom>
        </p:spPr>
        <p:txBody>
          <a:bodyPr/>
          <a:lstStyle/>
          <a:p>
            <a:r>
              <a:t>Counting Partitions</a:t>
            </a:r>
          </a:p>
        </p:txBody>
      </p:sp>
      <p:sp>
        <p:nvSpPr>
          <p:cNvPr id="326" name="The number of partitions of a positive integer n, using parts up to size m, is the number of ways in which n can be expressed as the sum of positive integer parts up to m in non-decreasing order."/>
          <p:cNvSpPr txBox="1">
            <a:spLocks noGrp="1"/>
          </p:cNvSpPr>
          <p:nvPr>
            <p:ph type="body" idx="1"/>
          </p:nvPr>
        </p:nvSpPr>
        <p:spPr>
          <a:prstGeom prst="rect">
            <a:avLst/>
          </a:prstGeom>
        </p:spPr>
        <p:txBody>
          <a:bodyPr/>
          <a:lstStyle/>
          <a:p>
            <a:r>
              <a:t>The number of partitions of a positive integer n, using parts up to size m, is the number of ways in which n can be expressed as the sum of positive integer parts up to m in non-decreasing order.</a:t>
            </a:r>
          </a:p>
        </p:txBody>
      </p:sp>
      <p:sp>
        <p:nvSpPr>
          <p:cNvPr id="327"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14</a:t>
            </a:fld>
            <a:endParaRPr/>
          </a:p>
        </p:txBody>
      </p:sp>
      <p:grpSp>
        <p:nvGrpSpPr>
          <p:cNvPr id="334" name="Group"/>
          <p:cNvGrpSpPr/>
          <p:nvPr/>
        </p:nvGrpSpPr>
        <p:grpSpPr>
          <a:xfrm>
            <a:off x="11963400" y="5854700"/>
            <a:ext cx="8978900" cy="464326"/>
            <a:chOff x="0" y="0"/>
            <a:chExt cx="8978900" cy="464325"/>
          </a:xfrm>
        </p:grpSpPr>
        <p:sp>
          <p:nvSpPr>
            <p:cNvPr id="328" name="Rounded Rectangle"/>
            <p:cNvSpPr/>
            <p:nvPr/>
          </p:nvSpPr>
          <p:spPr>
            <a:xfrm>
              <a:off x="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29" name="Rounded Rectangle"/>
            <p:cNvSpPr/>
            <p:nvPr/>
          </p:nvSpPr>
          <p:spPr>
            <a:xfrm>
              <a:off x="889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30" name="Rounded Rectangle"/>
            <p:cNvSpPr/>
            <p:nvPr/>
          </p:nvSpPr>
          <p:spPr>
            <a:xfrm>
              <a:off x="5588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31" name="Rounded Rectangle"/>
            <p:cNvSpPr/>
            <p:nvPr/>
          </p:nvSpPr>
          <p:spPr>
            <a:xfrm>
              <a:off x="6477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32" name="Rounded Rectangle"/>
            <p:cNvSpPr/>
            <p:nvPr/>
          </p:nvSpPr>
          <p:spPr>
            <a:xfrm>
              <a:off x="7366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33" name="Rounded Rectangle"/>
            <p:cNvSpPr/>
            <p:nvPr/>
          </p:nvSpPr>
          <p:spPr>
            <a:xfrm>
              <a:off x="8255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grpSp>
        <p:nvGrpSpPr>
          <p:cNvPr id="341" name="Group"/>
          <p:cNvGrpSpPr/>
          <p:nvPr/>
        </p:nvGrpSpPr>
        <p:grpSpPr>
          <a:xfrm>
            <a:off x="11963400" y="6633384"/>
            <a:ext cx="8978900" cy="464326"/>
            <a:chOff x="0" y="0"/>
            <a:chExt cx="8978900" cy="464325"/>
          </a:xfrm>
        </p:grpSpPr>
        <p:sp>
          <p:nvSpPr>
            <p:cNvPr id="335" name="Rounded Rectangle"/>
            <p:cNvSpPr/>
            <p:nvPr/>
          </p:nvSpPr>
          <p:spPr>
            <a:xfrm>
              <a:off x="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36" name="Rounded Rectangle"/>
            <p:cNvSpPr/>
            <p:nvPr/>
          </p:nvSpPr>
          <p:spPr>
            <a:xfrm>
              <a:off x="1651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37" name="Rounded Rectangle"/>
            <p:cNvSpPr/>
            <p:nvPr/>
          </p:nvSpPr>
          <p:spPr>
            <a:xfrm>
              <a:off x="5588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38" name="Rounded Rectangle"/>
            <p:cNvSpPr/>
            <p:nvPr/>
          </p:nvSpPr>
          <p:spPr>
            <a:xfrm>
              <a:off x="6477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39" name="Rounded Rectangle"/>
            <p:cNvSpPr/>
            <p:nvPr/>
          </p:nvSpPr>
          <p:spPr>
            <a:xfrm>
              <a:off x="7366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40" name="Rounded Rectangle"/>
            <p:cNvSpPr/>
            <p:nvPr/>
          </p:nvSpPr>
          <p:spPr>
            <a:xfrm>
              <a:off x="8255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grpSp>
        <p:nvGrpSpPr>
          <p:cNvPr id="384" name="Group"/>
          <p:cNvGrpSpPr/>
          <p:nvPr/>
        </p:nvGrpSpPr>
        <p:grpSpPr>
          <a:xfrm>
            <a:off x="11963400" y="7412069"/>
            <a:ext cx="8978900" cy="4729132"/>
            <a:chOff x="0" y="0"/>
            <a:chExt cx="8978900" cy="4729130"/>
          </a:xfrm>
        </p:grpSpPr>
        <p:sp>
          <p:nvSpPr>
            <p:cNvPr id="342" name="Rounded Rectangle"/>
            <p:cNvSpPr/>
            <p:nvPr/>
          </p:nvSpPr>
          <p:spPr>
            <a:xfrm>
              <a:off x="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43" name="Rounded Rectangle"/>
            <p:cNvSpPr/>
            <p:nvPr/>
          </p:nvSpPr>
          <p:spPr>
            <a:xfrm>
              <a:off x="889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44" name="Rounded Rectangle"/>
            <p:cNvSpPr/>
            <p:nvPr/>
          </p:nvSpPr>
          <p:spPr>
            <a:xfrm>
              <a:off x="1778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45" name="Rounded Rectangle"/>
            <p:cNvSpPr/>
            <p:nvPr/>
          </p:nvSpPr>
          <p:spPr>
            <a:xfrm>
              <a:off x="6477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46" name="Rounded Rectangle"/>
            <p:cNvSpPr/>
            <p:nvPr/>
          </p:nvSpPr>
          <p:spPr>
            <a:xfrm>
              <a:off x="7366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47" name="Rounded Rectangle"/>
            <p:cNvSpPr/>
            <p:nvPr/>
          </p:nvSpPr>
          <p:spPr>
            <a:xfrm>
              <a:off x="8255000" y="0"/>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48" name="Rounded Rectangle"/>
            <p:cNvSpPr/>
            <p:nvPr/>
          </p:nvSpPr>
          <p:spPr>
            <a:xfrm>
              <a:off x="0" y="77868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49" name="Rounded Rectangle"/>
            <p:cNvSpPr/>
            <p:nvPr/>
          </p:nvSpPr>
          <p:spPr>
            <a:xfrm>
              <a:off x="1651000" y="77868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50" name="Rounded Rectangle"/>
            <p:cNvSpPr/>
            <p:nvPr/>
          </p:nvSpPr>
          <p:spPr>
            <a:xfrm>
              <a:off x="2540000" y="77868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51" name="Rounded Rectangle"/>
            <p:cNvSpPr/>
            <p:nvPr/>
          </p:nvSpPr>
          <p:spPr>
            <a:xfrm>
              <a:off x="6477000" y="77868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52" name="Rounded Rectangle"/>
            <p:cNvSpPr/>
            <p:nvPr/>
          </p:nvSpPr>
          <p:spPr>
            <a:xfrm>
              <a:off x="7366000" y="77868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53" name="Rounded Rectangle"/>
            <p:cNvSpPr/>
            <p:nvPr/>
          </p:nvSpPr>
          <p:spPr>
            <a:xfrm>
              <a:off x="8255000" y="77868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54" name="Rounded Rectangle"/>
            <p:cNvSpPr/>
            <p:nvPr/>
          </p:nvSpPr>
          <p:spPr>
            <a:xfrm>
              <a:off x="0" y="1475909"/>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55" name="Rounded Rectangle"/>
            <p:cNvSpPr/>
            <p:nvPr/>
          </p:nvSpPr>
          <p:spPr>
            <a:xfrm>
              <a:off x="1651000" y="1475909"/>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56" name="Rounded Rectangle"/>
            <p:cNvSpPr/>
            <p:nvPr/>
          </p:nvSpPr>
          <p:spPr>
            <a:xfrm>
              <a:off x="3302000" y="1475909"/>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57" name="Rounded Rectangle"/>
            <p:cNvSpPr/>
            <p:nvPr/>
          </p:nvSpPr>
          <p:spPr>
            <a:xfrm>
              <a:off x="6477000" y="1475909"/>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58" name="Rounded Rectangle"/>
            <p:cNvSpPr/>
            <p:nvPr/>
          </p:nvSpPr>
          <p:spPr>
            <a:xfrm>
              <a:off x="7366000" y="1475909"/>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59" name="Rounded Rectangle"/>
            <p:cNvSpPr/>
            <p:nvPr/>
          </p:nvSpPr>
          <p:spPr>
            <a:xfrm>
              <a:off x="8255000" y="1475909"/>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60" name="Rounded Rectangle"/>
            <p:cNvSpPr/>
            <p:nvPr/>
          </p:nvSpPr>
          <p:spPr>
            <a:xfrm>
              <a:off x="0" y="2173133"/>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61" name="Rounded Rectangle"/>
            <p:cNvSpPr/>
            <p:nvPr/>
          </p:nvSpPr>
          <p:spPr>
            <a:xfrm>
              <a:off x="889000" y="2173133"/>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62" name="Rounded Rectangle"/>
            <p:cNvSpPr/>
            <p:nvPr/>
          </p:nvSpPr>
          <p:spPr>
            <a:xfrm>
              <a:off x="4064000" y="2173133"/>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63" name="Rounded Rectangle"/>
            <p:cNvSpPr/>
            <p:nvPr/>
          </p:nvSpPr>
          <p:spPr>
            <a:xfrm>
              <a:off x="4953000" y="2173133"/>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64" name="Rounded Rectangle"/>
            <p:cNvSpPr/>
            <p:nvPr/>
          </p:nvSpPr>
          <p:spPr>
            <a:xfrm>
              <a:off x="7366000" y="2173133"/>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65" name="Rounded Rectangle"/>
            <p:cNvSpPr/>
            <p:nvPr/>
          </p:nvSpPr>
          <p:spPr>
            <a:xfrm>
              <a:off x="8255000" y="2173133"/>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66" name="Rounded Rectangle"/>
            <p:cNvSpPr/>
            <p:nvPr/>
          </p:nvSpPr>
          <p:spPr>
            <a:xfrm>
              <a:off x="0" y="2870357"/>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67" name="Rounded Rectangle"/>
            <p:cNvSpPr/>
            <p:nvPr/>
          </p:nvSpPr>
          <p:spPr>
            <a:xfrm>
              <a:off x="1651000" y="2870357"/>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68" name="Rounded Rectangle"/>
            <p:cNvSpPr/>
            <p:nvPr/>
          </p:nvSpPr>
          <p:spPr>
            <a:xfrm>
              <a:off x="4064000" y="2870357"/>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69" name="Rounded Rectangle"/>
            <p:cNvSpPr/>
            <p:nvPr/>
          </p:nvSpPr>
          <p:spPr>
            <a:xfrm>
              <a:off x="4953000" y="2870357"/>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70" name="Rounded Rectangle"/>
            <p:cNvSpPr/>
            <p:nvPr/>
          </p:nvSpPr>
          <p:spPr>
            <a:xfrm>
              <a:off x="7366000" y="2870357"/>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71" name="Rounded Rectangle"/>
            <p:cNvSpPr/>
            <p:nvPr/>
          </p:nvSpPr>
          <p:spPr>
            <a:xfrm>
              <a:off x="8255000" y="2870357"/>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72" name="Rounded Rectangle"/>
            <p:cNvSpPr/>
            <p:nvPr/>
          </p:nvSpPr>
          <p:spPr>
            <a:xfrm>
              <a:off x="0" y="3567581"/>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73" name="Rounded Rectangle"/>
            <p:cNvSpPr/>
            <p:nvPr/>
          </p:nvSpPr>
          <p:spPr>
            <a:xfrm>
              <a:off x="1651000" y="3567581"/>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74" name="Rounded Rectangle"/>
            <p:cNvSpPr/>
            <p:nvPr/>
          </p:nvSpPr>
          <p:spPr>
            <a:xfrm>
              <a:off x="3302000" y="3567581"/>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75" name="Rounded Rectangle"/>
            <p:cNvSpPr/>
            <p:nvPr/>
          </p:nvSpPr>
          <p:spPr>
            <a:xfrm>
              <a:off x="4953000" y="3567581"/>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76" name="Rounded Rectangle"/>
            <p:cNvSpPr/>
            <p:nvPr/>
          </p:nvSpPr>
          <p:spPr>
            <a:xfrm>
              <a:off x="7366000" y="3567581"/>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77" name="Rounded Rectangle"/>
            <p:cNvSpPr/>
            <p:nvPr/>
          </p:nvSpPr>
          <p:spPr>
            <a:xfrm>
              <a:off x="8255000" y="3567581"/>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78" name="Rounded Rectangle"/>
            <p:cNvSpPr/>
            <p:nvPr/>
          </p:nvSpPr>
          <p:spPr>
            <a:xfrm>
              <a:off x="0" y="426480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79" name="Rounded Rectangle"/>
            <p:cNvSpPr/>
            <p:nvPr/>
          </p:nvSpPr>
          <p:spPr>
            <a:xfrm>
              <a:off x="1651000" y="426480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80" name="Rounded Rectangle"/>
            <p:cNvSpPr/>
            <p:nvPr/>
          </p:nvSpPr>
          <p:spPr>
            <a:xfrm>
              <a:off x="3302000" y="426480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81" name="Rounded Rectangle"/>
            <p:cNvSpPr/>
            <p:nvPr/>
          </p:nvSpPr>
          <p:spPr>
            <a:xfrm>
              <a:off x="4953000" y="426480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82" name="Rounded Rectangle"/>
            <p:cNvSpPr/>
            <p:nvPr/>
          </p:nvSpPr>
          <p:spPr>
            <a:xfrm>
              <a:off x="6604000" y="426480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383" name="Rounded Rectangle"/>
            <p:cNvSpPr/>
            <p:nvPr/>
          </p:nvSpPr>
          <p:spPr>
            <a:xfrm>
              <a:off x="8255000" y="4264805"/>
              <a:ext cx="723900" cy="464326"/>
            </a:xfrm>
            <a:prstGeom prst="roundRect">
              <a:avLst>
                <a:gd name="adj" fmla="val 45664"/>
              </a:avLst>
            </a:prstGeom>
            <a:solidFill>
              <a:srgbClr val="4575B4"/>
            </a:solidFill>
            <a:ln w="76200" cap="flat">
              <a:solidFill>
                <a:srgbClr val="74ADD1"/>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sp>
        <p:nvSpPr>
          <p:cNvPr id="385" name="Recursive decomposition: finding simpler instances of the problem.…"/>
          <p:cNvSpPr txBox="1"/>
          <p:nvPr/>
        </p:nvSpPr>
        <p:spPr>
          <a:xfrm>
            <a:off x="1219200" y="5257800"/>
            <a:ext cx="8496300" cy="7556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marL="228600" indent="-228600">
              <a:spcBef>
                <a:spcPts val="2000"/>
              </a:spcBef>
              <a:buClr>
                <a:srgbClr val="909090"/>
              </a:buClr>
              <a:buSzPct val="100000"/>
              <a:buFont typeface="Arial"/>
              <a:buChar char="•"/>
            </a:pPr>
            <a:r>
              <a:t>Recursive decomposition: finding simpler instances of the problem.</a:t>
            </a:r>
          </a:p>
          <a:p>
            <a:pPr marL="228600" indent="-228600">
              <a:spcBef>
                <a:spcPts val="2000"/>
              </a:spcBef>
              <a:buClr>
                <a:srgbClr val="909090"/>
              </a:buClr>
              <a:buSzPct val="100000"/>
              <a:buFont typeface="Arial"/>
              <a:buChar char="•"/>
            </a:pPr>
            <a:r>
              <a:t>Explore two possibilities:</a:t>
            </a:r>
          </a:p>
          <a:p>
            <a:pPr marL="457200" lvl="1" indent="-228600">
              <a:spcBef>
                <a:spcPts val="2000"/>
              </a:spcBef>
              <a:buClr>
                <a:srgbClr val="909090"/>
              </a:buClr>
              <a:buSzPct val="100000"/>
              <a:buFont typeface="Arial"/>
              <a:buChar char="•"/>
            </a:pPr>
            <a:r>
              <a:t>Use at least one 4</a:t>
            </a:r>
          </a:p>
          <a:p>
            <a:pPr marL="457200" lvl="1" indent="-228600">
              <a:spcBef>
                <a:spcPts val="2000"/>
              </a:spcBef>
              <a:buClr>
                <a:srgbClr val="909090"/>
              </a:buClr>
              <a:buSzPct val="100000"/>
              <a:buFont typeface="Arial"/>
              <a:buChar char="•"/>
            </a:pPr>
            <a:r>
              <a:t>Don't use any 4</a:t>
            </a:r>
          </a:p>
          <a:p>
            <a:pPr marL="228600" indent="-228600">
              <a:spcBef>
                <a:spcPts val="2000"/>
              </a:spcBef>
              <a:buClr>
                <a:srgbClr val="909090"/>
              </a:buClr>
              <a:buSzPct val="100000"/>
              <a:buFont typeface="Arial"/>
              <a:buChar char="•"/>
            </a:pPr>
            <a:r>
              <a:t>Solve two simpler problems:</a:t>
            </a:r>
          </a:p>
          <a:p>
            <a:pPr marL="457200" lvl="1" indent="-228600">
              <a:spcBef>
                <a:spcPts val="2000"/>
              </a:spcBef>
              <a:buClr>
                <a:srgbClr val="909090"/>
              </a:buClr>
              <a:buSzPct val="100000"/>
              <a:buFont typeface="Arial"/>
              <a:buChar char="•"/>
            </a:pPr>
            <a:r>
              <a:t>count_partitions(2, 4)</a:t>
            </a:r>
          </a:p>
          <a:p>
            <a:pPr marL="457200" lvl="1" indent="-228600">
              <a:spcBef>
                <a:spcPts val="2000"/>
              </a:spcBef>
              <a:buClr>
                <a:srgbClr val="909090"/>
              </a:buClr>
              <a:buSzPct val="100000"/>
              <a:buFont typeface="Arial"/>
              <a:buChar char="•"/>
            </a:pPr>
            <a:r>
              <a:t>count_partitions(6, 3)</a:t>
            </a:r>
          </a:p>
          <a:p>
            <a:pPr marL="228600" indent="-228600">
              <a:spcBef>
                <a:spcPts val="2000"/>
              </a:spcBef>
              <a:buClr>
                <a:srgbClr val="909090"/>
              </a:buClr>
              <a:buSzPct val="100000"/>
              <a:buFont typeface="Arial"/>
              <a:buChar char="•"/>
            </a:pPr>
            <a:r>
              <a:t>Tree recursion often involves exploring different choices.</a:t>
            </a:r>
          </a:p>
        </p:txBody>
      </p:sp>
      <p:sp>
        <p:nvSpPr>
          <p:cNvPr id="386" name="Line"/>
          <p:cNvSpPr/>
          <p:nvPr/>
        </p:nvSpPr>
        <p:spPr>
          <a:xfrm>
            <a:off x="11450538" y="7249616"/>
            <a:ext cx="9854717" cy="3"/>
          </a:xfrm>
          <a:prstGeom prst="line">
            <a:avLst/>
          </a:prstGeom>
          <a:ln w="50800">
            <a:solidFill>
              <a:srgbClr val="E1D331"/>
            </a:solidFill>
          </a:ln>
        </p:spPr>
        <p:txBody>
          <a:bodyPr lIns="0" tIns="0" rIns="0" bIns="0"/>
          <a:lstStyle/>
          <a:p>
            <a:pPr algn="ctr">
              <a:defRPr>
                <a:solidFill>
                  <a:srgbClr val="4B4B4B"/>
                </a:solidFill>
                <a:uFill>
                  <a:solidFill>
                    <a:srgbClr val="4B4B4B"/>
                  </a:solidFill>
                </a:uFill>
              </a:defRPr>
            </a:pPr>
            <a:endParaRPr/>
          </a:p>
        </p:txBody>
      </p:sp>
      <p:sp>
        <p:nvSpPr>
          <p:cNvPr id="387" name="Line"/>
          <p:cNvSpPr/>
          <p:nvPr/>
        </p:nvSpPr>
        <p:spPr>
          <a:xfrm flipV="1">
            <a:off x="17348199" y="5772125"/>
            <a:ext cx="1" cy="1479575"/>
          </a:xfrm>
          <a:prstGeom prst="line">
            <a:avLst/>
          </a:prstGeom>
          <a:ln w="50800">
            <a:solidFill>
              <a:srgbClr val="E1D331"/>
            </a:solidFill>
            <a:custDash>
              <a:ds d="200000" sp="200000"/>
            </a:custDash>
          </a:ln>
        </p:spPr>
        <p:txBody>
          <a:bodyPr lIns="0" tIns="0" rIns="0" bIns="0"/>
          <a:lstStyle/>
          <a:p>
            <a:pPr algn="ctr">
              <a:defRPr>
                <a:solidFill>
                  <a:srgbClr val="4B4B4B"/>
                </a:solidFill>
                <a:uFill>
                  <a:solidFill>
                    <a:srgbClr val="4B4B4B"/>
                  </a:solidFill>
                </a:uFill>
              </a:defRPr>
            </a:pPr>
            <a:endParaRPr/>
          </a:p>
        </p:txBody>
      </p:sp>
      <p:grpSp>
        <p:nvGrpSpPr>
          <p:cNvPr id="390" name="Group"/>
          <p:cNvGrpSpPr/>
          <p:nvPr/>
        </p:nvGrpSpPr>
        <p:grpSpPr>
          <a:xfrm>
            <a:off x="11919046" y="7466050"/>
            <a:ext cx="9010071" cy="1995455"/>
            <a:chOff x="0" y="0"/>
            <a:chExt cx="9010070" cy="1995454"/>
          </a:xfrm>
        </p:grpSpPr>
        <p:sp>
          <p:nvSpPr>
            <p:cNvPr id="388" name="Line"/>
            <p:cNvSpPr/>
            <p:nvPr/>
          </p:nvSpPr>
          <p:spPr>
            <a:xfrm>
              <a:off x="0" y="1995451"/>
              <a:ext cx="9010071" cy="4"/>
            </a:xfrm>
            <a:prstGeom prst="line">
              <a:avLst/>
            </a:prstGeom>
            <a:noFill/>
            <a:ln w="50800" cap="flat">
              <a:solidFill>
                <a:srgbClr val="E1D331"/>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389" name="Line"/>
            <p:cNvSpPr/>
            <p:nvPr/>
          </p:nvSpPr>
          <p:spPr>
            <a:xfrm flipV="1">
              <a:off x="6368953" y="0"/>
              <a:ext cx="1" cy="1989125"/>
            </a:xfrm>
            <a:prstGeom prst="line">
              <a:avLst/>
            </a:prstGeom>
            <a:noFill/>
            <a:ln w="50800" cap="flat">
              <a:solidFill>
                <a:srgbClr val="E1D331"/>
              </a:solidFill>
              <a:custDash>
                <a:ds d="200000" sp="200000"/>
              </a:custDash>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nvGrpSpPr>
          <p:cNvPr id="393" name="Group"/>
          <p:cNvGrpSpPr/>
          <p:nvPr/>
        </p:nvGrpSpPr>
        <p:grpSpPr>
          <a:xfrm>
            <a:off x="11925300" y="9563100"/>
            <a:ext cx="9010071" cy="1993903"/>
            <a:chOff x="0" y="0"/>
            <a:chExt cx="9010070" cy="1993902"/>
          </a:xfrm>
        </p:grpSpPr>
        <p:sp>
          <p:nvSpPr>
            <p:cNvPr id="391" name="Line"/>
            <p:cNvSpPr/>
            <p:nvPr/>
          </p:nvSpPr>
          <p:spPr>
            <a:xfrm>
              <a:off x="0" y="1993900"/>
              <a:ext cx="9010071" cy="3"/>
            </a:xfrm>
            <a:prstGeom prst="line">
              <a:avLst/>
            </a:prstGeom>
            <a:noFill/>
            <a:ln w="50800" cap="flat">
              <a:solidFill>
                <a:srgbClr val="E1D331"/>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392" name="Line"/>
            <p:cNvSpPr/>
            <p:nvPr/>
          </p:nvSpPr>
          <p:spPr>
            <a:xfrm flipV="1">
              <a:off x="7251700" y="0"/>
              <a:ext cx="0" cy="1989125"/>
            </a:xfrm>
            <a:prstGeom prst="line">
              <a:avLst/>
            </a:prstGeom>
            <a:noFill/>
            <a:ln w="50800" cap="flat">
              <a:solidFill>
                <a:srgbClr val="E1D331"/>
              </a:solidFill>
              <a:custDash>
                <a:ds d="200000" sp="200000"/>
              </a:custDash>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nvGrpSpPr>
          <p:cNvPr id="396" name="Group"/>
          <p:cNvGrpSpPr/>
          <p:nvPr/>
        </p:nvGrpSpPr>
        <p:grpSpPr>
          <a:xfrm>
            <a:off x="11925300" y="9589487"/>
            <a:ext cx="5718076" cy="1293399"/>
            <a:chOff x="0" y="0"/>
            <a:chExt cx="5718075" cy="1293397"/>
          </a:xfrm>
        </p:grpSpPr>
        <p:sp>
          <p:nvSpPr>
            <p:cNvPr id="394" name="Line"/>
            <p:cNvSpPr/>
            <p:nvPr/>
          </p:nvSpPr>
          <p:spPr>
            <a:xfrm>
              <a:off x="0" y="1281712"/>
              <a:ext cx="5718076" cy="11686"/>
            </a:xfrm>
            <a:prstGeom prst="line">
              <a:avLst/>
            </a:prstGeom>
            <a:noFill/>
            <a:ln w="50800" cap="flat">
              <a:solidFill>
                <a:srgbClr val="E1D331"/>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395" name="Line"/>
            <p:cNvSpPr/>
            <p:nvPr/>
          </p:nvSpPr>
          <p:spPr>
            <a:xfrm flipV="1">
              <a:off x="3949700" y="0"/>
              <a:ext cx="0" cy="1276937"/>
            </a:xfrm>
            <a:prstGeom prst="line">
              <a:avLst/>
            </a:prstGeom>
            <a:noFill/>
            <a:ln w="50800" cap="flat">
              <a:solidFill>
                <a:srgbClr val="E1D331"/>
              </a:solidFill>
              <a:custDash>
                <a:ds d="200000" sp="200000"/>
              </a:custDash>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sp>
        <p:nvSpPr>
          <p:cNvPr id="397" name="count_partitions(6, 4)"/>
          <p:cNvSpPr txBox="1"/>
          <p:nvPr/>
        </p:nvSpPr>
        <p:spPr>
          <a:xfrm>
            <a:off x="9402802" y="4177456"/>
            <a:ext cx="5578396" cy="584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count_partitions(6, 4)</a:t>
            </a:r>
          </a:p>
        </p:txBody>
      </p:sp>
      <p:grpSp>
        <p:nvGrpSpPr>
          <p:cNvPr id="400" name="Group"/>
          <p:cNvGrpSpPr/>
          <p:nvPr/>
        </p:nvGrpSpPr>
        <p:grpSpPr>
          <a:xfrm>
            <a:off x="7248287" y="5753100"/>
            <a:ext cx="7255113" cy="4429955"/>
            <a:chOff x="0" y="0"/>
            <a:chExt cx="7255112" cy="4429954"/>
          </a:xfrm>
        </p:grpSpPr>
        <p:sp>
          <p:nvSpPr>
            <p:cNvPr id="398" name="Group"/>
            <p:cNvSpPr/>
            <p:nvPr/>
          </p:nvSpPr>
          <p:spPr>
            <a:xfrm>
              <a:off x="4499212" y="0"/>
              <a:ext cx="2755901" cy="1422400"/>
            </a:xfrm>
            <a:prstGeom prst="roundRect">
              <a:avLst>
                <a:gd name="adj" fmla="val 13393"/>
              </a:avLst>
            </a:prstGeom>
            <a:noFill/>
            <a:ln w="25400" cap="flat">
              <a:solidFill>
                <a:srgbClr val="007ECF"/>
              </a:solidFill>
              <a:custDash>
                <a:ds d="200000" sp="200000"/>
              </a:custDash>
              <a:round/>
            </a:ln>
            <a:effectLst/>
          </p:spPr>
          <p:txBody>
            <a:bodyPr wrap="square" lIns="50800" tIns="50800" rIns="50800" bIns="50800" numCol="1" anchor="ctr">
              <a:noAutofit/>
            </a:bodyPr>
            <a:lstStyle/>
            <a:p>
              <a:pPr marL="57799" marR="57799" algn="ctr" defTabSz="1295400">
                <a:defRPr sz="2400"/>
              </a:pPr>
              <a:endParaRPr/>
            </a:p>
          </p:txBody>
        </p:sp>
        <p:sp>
          <p:nvSpPr>
            <p:cNvPr id="399" name="Line"/>
            <p:cNvSpPr/>
            <p:nvPr/>
          </p:nvSpPr>
          <p:spPr>
            <a:xfrm>
              <a:off x="0" y="793686"/>
              <a:ext cx="4334863" cy="3636269"/>
            </a:xfrm>
            <a:custGeom>
              <a:avLst/>
              <a:gdLst/>
              <a:ahLst/>
              <a:cxnLst>
                <a:cxn ang="0">
                  <a:pos x="wd2" y="hd2"/>
                </a:cxn>
                <a:cxn ang="5400000">
                  <a:pos x="wd2" y="hd2"/>
                </a:cxn>
                <a:cxn ang="10800000">
                  <a:pos x="wd2" y="hd2"/>
                </a:cxn>
                <a:cxn ang="16200000">
                  <a:pos x="wd2" y="hd2"/>
                </a:cxn>
              </a:cxnLst>
              <a:rect l="0" t="0" r="r" b="b"/>
              <a:pathLst>
                <a:path w="21600" h="21600" extrusionOk="0">
                  <a:moveTo>
                    <a:pt x="0" y="21600"/>
                  </a:moveTo>
                  <a:lnTo>
                    <a:pt x="4832" y="21600"/>
                  </a:lnTo>
                  <a:lnTo>
                    <a:pt x="17733" y="16"/>
                  </a:lnTo>
                  <a:lnTo>
                    <a:pt x="21600" y="0"/>
                  </a:lnTo>
                </a:path>
              </a:pathLst>
            </a:custGeom>
            <a:noFill/>
            <a:ln w="76200" cap="flat">
              <a:solidFill>
                <a:schemeClr val="accent2">
                  <a:hueOff val="-2473792"/>
                  <a:satOff val="-50209"/>
                  <a:lumOff val="23543"/>
                </a:schemeClr>
              </a:solidFill>
              <a:custDash>
                <a:ds d="200000" sp="200000"/>
              </a:custDash>
              <a:miter lim="400000"/>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nvGrpSpPr>
          <p:cNvPr id="403" name="Group"/>
          <p:cNvGrpSpPr/>
          <p:nvPr/>
        </p:nvGrpSpPr>
        <p:grpSpPr>
          <a:xfrm>
            <a:off x="7256916" y="7327900"/>
            <a:ext cx="13850484" cy="4953000"/>
            <a:chOff x="0" y="0"/>
            <a:chExt cx="13850483" cy="4953000"/>
          </a:xfrm>
        </p:grpSpPr>
        <p:sp>
          <p:nvSpPr>
            <p:cNvPr id="401" name="Group"/>
            <p:cNvSpPr/>
            <p:nvPr/>
          </p:nvSpPr>
          <p:spPr>
            <a:xfrm>
              <a:off x="4490583" y="0"/>
              <a:ext cx="9359901" cy="4953000"/>
            </a:xfrm>
            <a:prstGeom prst="roundRect">
              <a:avLst>
                <a:gd name="adj" fmla="val 3846"/>
              </a:avLst>
            </a:prstGeom>
            <a:noFill/>
            <a:ln w="25400" cap="flat">
              <a:solidFill>
                <a:srgbClr val="007ECF"/>
              </a:solidFill>
              <a:custDash>
                <a:ds d="200000" sp="200000"/>
              </a:custDash>
              <a:round/>
            </a:ln>
            <a:effectLst/>
          </p:spPr>
          <p:txBody>
            <a:bodyPr wrap="square" lIns="50800" tIns="50800" rIns="50800" bIns="50800" numCol="1" anchor="ctr">
              <a:noAutofit/>
            </a:bodyPr>
            <a:lstStyle/>
            <a:p>
              <a:pPr marL="57799" marR="57799" algn="ctr" defTabSz="1295400">
                <a:defRPr sz="2400"/>
              </a:pPr>
              <a:endParaRPr/>
            </a:p>
          </p:txBody>
        </p:sp>
        <p:sp>
          <p:nvSpPr>
            <p:cNvPr id="402" name="Line"/>
            <p:cNvSpPr/>
            <p:nvPr/>
          </p:nvSpPr>
          <p:spPr>
            <a:xfrm>
              <a:off x="0" y="3543286"/>
              <a:ext cx="4317627" cy="1"/>
            </a:xfrm>
            <a:prstGeom prst="line">
              <a:avLst/>
            </a:prstGeom>
            <a:noFill/>
            <a:ln w="76200" cap="flat">
              <a:solidFill>
                <a:schemeClr val="accent2">
                  <a:hueOff val="-2473792"/>
                  <a:satOff val="-50209"/>
                  <a:lumOff val="23543"/>
                </a:schemeClr>
              </a:solidFill>
              <a:custDash>
                <a:ds d="200000" sp="200000"/>
              </a:custDash>
              <a:miter lim="400000"/>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spTree>
  </p:cSld>
  <p:clrMapOvr>
    <a:masterClrMapping/>
  </p:clrMapOvr>
  <mc:AlternateContent xmlns:mc="http://schemas.openxmlformats.org/markup-compatibility/2006" xmlns:p14="http://schemas.microsoft.com/office/powerpoint/2010/main">
    <mc:Choice Requires="p14">
      <p:transition>
        <p:dissolv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385">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385">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385">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385">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385">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2" nodeType="clickEffect">
                                  <p:stCondLst>
                                    <p:cond delay="0"/>
                                  </p:stCondLst>
                                  <p:iterate>
                                    <p:tmAbs val="0"/>
                                  </p:iterate>
                                  <p:childTnLst>
                                    <p:set>
                                      <p:cBhvr>
                                        <p:cTn id="24" fill="hold"/>
                                        <p:tgtEl>
                                          <p:spTgt spid="38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3" nodeType="clickEffect">
                                  <p:stCondLst>
                                    <p:cond delay="0"/>
                                  </p:stCondLst>
                                  <p:iterate>
                                    <p:tmAbs val="0"/>
                                  </p:iterate>
                                  <p:childTnLst>
                                    <p:set>
                                      <p:cBhvr>
                                        <p:cTn id="28" fill="hold"/>
                                        <p:tgtEl>
                                          <p:spTgt spid="38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1" nodeType="clickEffect">
                                  <p:stCondLst>
                                    <p:cond delay="0"/>
                                  </p:stCondLst>
                                  <p:iterate>
                                    <p:tmAbs val="0"/>
                                  </p:iterate>
                                  <p:childTnLst>
                                    <p:set>
                                      <p:cBhvr>
                                        <p:cTn id="32" fill="hold"/>
                                        <p:tgtEl>
                                          <p:spTgt spid="385">
                                            <p:txEl>
                                              <p:pRg st="4" end="4"/>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1" nodeType="clickEffect">
                                  <p:stCondLst>
                                    <p:cond delay="0"/>
                                  </p:stCondLst>
                                  <p:iterate>
                                    <p:tmAbs val="0"/>
                                  </p:iterate>
                                  <p:childTnLst>
                                    <p:set>
                                      <p:cBhvr>
                                        <p:cTn id="36" fill="hold"/>
                                        <p:tgtEl>
                                          <p:spTgt spid="385">
                                            <p:txEl>
                                              <p:pRg st="5" end="5"/>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4" nodeType="clickEffect">
                                  <p:stCondLst>
                                    <p:cond delay="0"/>
                                  </p:stCondLst>
                                  <p:iterate>
                                    <p:tmAbs val="0"/>
                                  </p:iterate>
                                  <p:childTnLst>
                                    <p:set>
                                      <p:cBhvr>
                                        <p:cTn id="40" fill="hold"/>
                                        <p:tgtEl>
                                          <p:spTgt spid="400"/>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1" nodeType="clickEffect">
                                  <p:stCondLst>
                                    <p:cond delay="0"/>
                                  </p:stCondLst>
                                  <p:iterate>
                                    <p:tmAbs val="0"/>
                                  </p:iterate>
                                  <p:childTnLst>
                                    <p:set>
                                      <p:cBhvr>
                                        <p:cTn id="44" fill="hold"/>
                                        <p:tgtEl>
                                          <p:spTgt spid="385">
                                            <p:txEl>
                                              <p:pRg st="6" end="6"/>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5" nodeType="clickEffect">
                                  <p:stCondLst>
                                    <p:cond delay="0"/>
                                  </p:stCondLst>
                                  <p:iterate>
                                    <p:tmAbs val="0"/>
                                  </p:iterate>
                                  <p:childTnLst>
                                    <p:set>
                                      <p:cBhvr>
                                        <p:cTn id="48" fill="hold"/>
                                        <p:tgtEl>
                                          <p:spTgt spid="403"/>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1" nodeType="clickEffect">
                                  <p:stCondLst>
                                    <p:cond delay="0"/>
                                  </p:stCondLst>
                                  <p:iterate>
                                    <p:tmAbs val="0"/>
                                  </p:iterate>
                                  <p:childTnLst>
                                    <p:set>
                                      <p:cBhvr>
                                        <p:cTn id="52" fill="hold"/>
                                        <p:tgtEl>
                                          <p:spTgt spid="385">
                                            <p:txEl>
                                              <p:pRg st="7" end="7"/>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6" nodeType="clickEffect">
                                  <p:stCondLst>
                                    <p:cond delay="0"/>
                                  </p:stCondLst>
                                  <p:iterate>
                                    <p:tmAbs val="0"/>
                                  </p:iterate>
                                  <p:childTnLst>
                                    <p:set>
                                      <p:cBhvr>
                                        <p:cTn id="56" fill="hold"/>
                                        <p:tgtEl>
                                          <p:spTgt spid="390"/>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7" nodeType="clickEffect">
                                  <p:stCondLst>
                                    <p:cond delay="0"/>
                                  </p:stCondLst>
                                  <p:iterate>
                                    <p:tmAbs val="0"/>
                                  </p:iterate>
                                  <p:childTnLst>
                                    <p:set>
                                      <p:cBhvr>
                                        <p:cTn id="60" fill="hold"/>
                                        <p:tgtEl>
                                          <p:spTgt spid="393"/>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8" nodeType="clickEffect">
                                  <p:stCondLst>
                                    <p:cond delay="0"/>
                                  </p:stCondLst>
                                  <p:iterate>
                                    <p:tmAbs val="0"/>
                                  </p:iterate>
                                  <p:childTnLst>
                                    <p:set>
                                      <p:cBhvr>
                                        <p:cTn id="64" fill="hold"/>
                                        <p:tgtEl>
                                          <p:spTgt spid="39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5" grpId="1" build="p" bldLvl="5" animBg="1" advAuto="0"/>
      <p:bldP spid="386" grpId="2" animBg="1" advAuto="0"/>
      <p:bldP spid="387" grpId="3" animBg="1" advAuto="0"/>
      <p:bldP spid="390" grpId="6" animBg="1" advAuto="0"/>
      <p:bldP spid="393" grpId="7" animBg="1" advAuto="0"/>
      <p:bldP spid="396" grpId="8" animBg="1" advAuto="0"/>
      <p:bldP spid="400" grpId="4" animBg="1" advAuto="0"/>
      <p:bldP spid="403" grpId="5"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5"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406"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407" name="Counting Partitions"/>
          <p:cNvSpPr txBox="1">
            <a:spLocks noGrp="1"/>
          </p:cNvSpPr>
          <p:nvPr>
            <p:ph type="title"/>
          </p:nvPr>
        </p:nvSpPr>
        <p:spPr>
          <a:prstGeom prst="rect">
            <a:avLst/>
          </a:prstGeom>
        </p:spPr>
        <p:txBody>
          <a:bodyPr/>
          <a:lstStyle/>
          <a:p>
            <a:r>
              <a:t>Counting Partitions</a:t>
            </a:r>
          </a:p>
        </p:txBody>
      </p:sp>
      <p:sp>
        <p:nvSpPr>
          <p:cNvPr id="408" name="The number of partitions of a positive integer n, using parts up to size m, is the number of ways in which n can be expressed as the sum of positive integer parts up to m in increasing order."/>
          <p:cNvSpPr txBox="1">
            <a:spLocks noGrp="1"/>
          </p:cNvSpPr>
          <p:nvPr>
            <p:ph type="body" idx="1"/>
          </p:nvPr>
        </p:nvSpPr>
        <p:spPr>
          <a:prstGeom prst="rect">
            <a:avLst/>
          </a:prstGeom>
        </p:spPr>
        <p:txBody>
          <a:bodyPr/>
          <a:lstStyle/>
          <a:p>
            <a:r>
              <a:t>The number of partitions of a positive integer n, using parts up to size m, is the number of ways in which n can be expressed as the sum of positive integer parts up to m in increasing order.</a:t>
            </a:r>
          </a:p>
        </p:txBody>
      </p:sp>
      <p:sp>
        <p:nvSpPr>
          <p:cNvPr id="409"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15</a:t>
            </a:fld>
            <a:endParaRPr/>
          </a:p>
        </p:txBody>
      </p:sp>
      <p:sp>
        <p:nvSpPr>
          <p:cNvPr id="410" name="Recursive decomposition: finding simpler instances of the problem.…"/>
          <p:cNvSpPr txBox="1"/>
          <p:nvPr/>
        </p:nvSpPr>
        <p:spPr>
          <a:xfrm>
            <a:off x="1219200" y="5257800"/>
            <a:ext cx="8496300" cy="75565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marL="228600" indent="-228600">
              <a:spcBef>
                <a:spcPts val="2000"/>
              </a:spcBef>
              <a:buClr>
                <a:srgbClr val="909090"/>
              </a:buClr>
              <a:buSzPct val="100000"/>
              <a:buFont typeface="Arial"/>
              <a:buChar char="•"/>
            </a:pPr>
            <a:r>
              <a:t>Recursive decomposition: finding simpler instances of the problem.</a:t>
            </a:r>
          </a:p>
          <a:p>
            <a:pPr marL="228600" indent="-228600">
              <a:spcBef>
                <a:spcPts val="2000"/>
              </a:spcBef>
              <a:buClr>
                <a:srgbClr val="909090"/>
              </a:buClr>
              <a:buSzPct val="100000"/>
              <a:buFont typeface="Arial"/>
              <a:buChar char="•"/>
            </a:pPr>
            <a:r>
              <a:t>Explore two possibilities:</a:t>
            </a:r>
          </a:p>
          <a:p>
            <a:pPr marL="457200" lvl="1" indent="-228600">
              <a:spcBef>
                <a:spcPts val="2000"/>
              </a:spcBef>
              <a:buClr>
                <a:srgbClr val="909090"/>
              </a:buClr>
              <a:buSzPct val="100000"/>
              <a:buFont typeface="Arial"/>
              <a:buChar char="•"/>
            </a:pPr>
            <a:r>
              <a:t>Use at least one 4</a:t>
            </a:r>
          </a:p>
          <a:p>
            <a:pPr marL="457200" lvl="1" indent="-228600">
              <a:spcBef>
                <a:spcPts val="2000"/>
              </a:spcBef>
              <a:buClr>
                <a:srgbClr val="909090"/>
              </a:buClr>
              <a:buSzPct val="100000"/>
              <a:buFont typeface="Arial"/>
              <a:buChar char="•"/>
            </a:pPr>
            <a:r>
              <a:t>Don't use any 4</a:t>
            </a:r>
          </a:p>
          <a:p>
            <a:pPr marL="228600" indent="-228600">
              <a:spcBef>
                <a:spcPts val="2000"/>
              </a:spcBef>
              <a:buClr>
                <a:srgbClr val="909090"/>
              </a:buClr>
              <a:buSzPct val="100000"/>
              <a:buFont typeface="Arial"/>
              <a:buChar char="•"/>
            </a:pPr>
            <a:r>
              <a:t>Solve two simpler problems:</a:t>
            </a:r>
          </a:p>
          <a:p>
            <a:pPr marL="457200" lvl="1" indent="-228600">
              <a:spcBef>
                <a:spcPts val="2000"/>
              </a:spcBef>
              <a:buClr>
                <a:srgbClr val="909090"/>
              </a:buClr>
              <a:buSzPct val="100000"/>
              <a:buFont typeface="Arial"/>
              <a:buChar char="•"/>
            </a:pPr>
            <a:r>
              <a:t>count_partitions(2, 4)</a:t>
            </a:r>
          </a:p>
          <a:p>
            <a:pPr marL="457200" lvl="1" indent="-228600">
              <a:spcBef>
                <a:spcPts val="2000"/>
              </a:spcBef>
              <a:buClr>
                <a:srgbClr val="909090"/>
              </a:buClr>
              <a:buSzPct val="100000"/>
              <a:buFont typeface="Arial"/>
              <a:buChar char="•"/>
            </a:pPr>
            <a:r>
              <a:t>count_partitions(6, 3)</a:t>
            </a:r>
          </a:p>
          <a:p>
            <a:pPr marL="228600" indent="-228600">
              <a:spcBef>
                <a:spcPts val="2000"/>
              </a:spcBef>
              <a:buClr>
                <a:srgbClr val="909090"/>
              </a:buClr>
              <a:buSzPct val="100000"/>
              <a:buFont typeface="Arial"/>
              <a:buChar char="•"/>
            </a:pPr>
            <a:r>
              <a:t>Tree recursion often involves exploring different choices.</a:t>
            </a:r>
          </a:p>
        </p:txBody>
      </p:sp>
      <p:sp>
        <p:nvSpPr>
          <p:cNvPr id="411" name="def count_partitions(n, m):…"/>
          <p:cNvSpPr txBox="1"/>
          <p:nvPr/>
        </p:nvSpPr>
        <p:spPr>
          <a:xfrm>
            <a:off x="11607800" y="5276850"/>
            <a:ext cx="7522146" cy="3924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def count_partitions(n, m):</a:t>
            </a:r>
          </a:p>
          <a:p>
            <a:r>
              <a:t>    if n == 0:</a:t>
            </a:r>
          </a:p>
          <a:p>
            <a:r>
              <a:t>        return 1</a:t>
            </a:r>
          </a:p>
          <a:p>
            <a:r>
              <a:t>    elif n &lt; 0:</a:t>
            </a:r>
          </a:p>
          <a:p>
            <a:r>
              <a:t>        return 0</a:t>
            </a:r>
          </a:p>
          <a:p>
            <a:r>
              <a:t>    elif m == 0:</a:t>
            </a:r>
          </a:p>
          <a:p>
            <a:r>
              <a:t>        return 0</a:t>
            </a:r>
          </a:p>
        </p:txBody>
      </p:sp>
      <p:sp>
        <p:nvSpPr>
          <p:cNvPr id="412" name="else:…"/>
          <p:cNvSpPr txBox="1"/>
          <p:nvPr/>
        </p:nvSpPr>
        <p:spPr>
          <a:xfrm>
            <a:off x="11607800" y="9080500"/>
            <a:ext cx="12460710" cy="22860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0" marR="0" defTabSz="647700">
              <a:defRPr sz="3600">
                <a:uFillTx/>
                <a:latin typeface="Courier"/>
                <a:ea typeface="Courier"/>
                <a:cs typeface="Courier"/>
                <a:sym typeface="Courier"/>
              </a:defRPr>
            </a:pPr>
            <a:r>
              <a:t>    else:</a:t>
            </a:r>
          </a:p>
          <a:p>
            <a:pPr marL="0" marR="0" defTabSz="647700">
              <a:defRPr sz="3600">
                <a:uFillTx/>
                <a:latin typeface="Courier"/>
                <a:ea typeface="Courier"/>
                <a:cs typeface="Courier"/>
                <a:sym typeface="Courier"/>
              </a:defRPr>
            </a:pPr>
            <a:r>
              <a:t>        with_m = count_partitions(n-m, m) </a:t>
            </a:r>
          </a:p>
          <a:p>
            <a:pPr marL="0" marR="0" defTabSz="647700">
              <a:defRPr sz="3600">
                <a:uFillTx/>
                <a:latin typeface="Courier"/>
                <a:ea typeface="Courier"/>
                <a:cs typeface="Courier"/>
                <a:sym typeface="Courier"/>
              </a:defRPr>
            </a:pPr>
            <a:r>
              <a:t>        without_m = count_partitions(n, m-1)</a:t>
            </a:r>
          </a:p>
          <a:p>
            <a:pPr marL="0" marR="0" defTabSz="647700">
              <a:defRPr sz="3600">
                <a:uFillTx/>
                <a:latin typeface="Courier"/>
                <a:ea typeface="Courier"/>
                <a:cs typeface="Courier"/>
                <a:sym typeface="Courier"/>
              </a:defRPr>
            </a:pPr>
            <a:r>
              <a:t>        return with_m + without_m</a:t>
            </a:r>
          </a:p>
        </p:txBody>
      </p:sp>
      <p:sp>
        <p:nvSpPr>
          <p:cNvPr id="413" name="Line"/>
          <p:cNvSpPr/>
          <p:nvPr/>
        </p:nvSpPr>
        <p:spPr>
          <a:xfrm>
            <a:off x="7315048" y="10575974"/>
            <a:ext cx="6096152" cy="328525"/>
          </a:xfrm>
          <a:custGeom>
            <a:avLst/>
            <a:gdLst/>
            <a:ahLst/>
            <a:cxnLst>
              <a:cxn ang="0">
                <a:pos x="wd2" y="hd2"/>
              </a:cxn>
              <a:cxn ang="5400000">
                <a:pos x="wd2" y="hd2"/>
              </a:cxn>
              <a:cxn ang="10800000">
                <a:pos x="wd2" y="hd2"/>
              </a:cxn>
              <a:cxn ang="16200000">
                <a:pos x="wd2" y="hd2"/>
              </a:cxn>
            </a:cxnLst>
            <a:rect l="0" t="0" r="r" b="b"/>
            <a:pathLst>
              <a:path w="21600" h="21600" extrusionOk="0">
                <a:moveTo>
                  <a:pt x="0" y="21593"/>
                </a:moveTo>
                <a:cubicBezTo>
                  <a:pt x="1576" y="21593"/>
                  <a:pt x="6204" y="21600"/>
                  <a:pt x="8151" y="21600"/>
                </a:cubicBezTo>
                <a:cubicBezTo>
                  <a:pt x="10098" y="21600"/>
                  <a:pt x="13430" y="0"/>
                  <a:pt x="15110" y="0"/>
                </a:cubicBezTo>
                <a:cubicBezTo>
                  <a:pt x="16791" y="0"/>
                  <a:pt x="21600" y="126"/>
                  <a:pt x="21600" y="126"/>
                </a:cubicBezTo>
              </a:path>
            </a:pathLst>
          </a:custGeom>
          <a:ln w="76200">
            <a:solidFill>
              <a:srgbClr val="74ADD1"/>
            </a:solidFill>
            <a:custDash>
              <a:ds d="200000" sp="200000"/>
            </a:custDash>
            <a:tailEnd type="stealth"/>
          </a:ln>
        </p:spPr>
        <p:txBody>
          <a:bodyPr lIns="50800" tIns="50800" rIns="50800" bIns="50800" anchor="ctr"/>
          <a:lstStyle/>
          <a:p>
            <a:pPr algn="ctr">
              <a:defRPr>
                <a:solidFill>
                  <a:srgbClr val="4B4B4B"/>
                </a:solidFill>
                <a:uFill>
                  <a:solidFill>
                    <a:srgbClr val="4B4B4B"/>
                  </a:solidFill>
                </a:uFill>
              </a:defRPr>
            </a:pPr>
            <a:endParaRPr/>
          </a:p>
        </p:txBody>
      </p:sp>
      <p:sp>
        <p:nvSpPr>
          <p:cNvPr id="414" name="Line"/>
          <p:cNvSpPr/>
          <p:nvPr/>
        </p:nvSpPr>
        <p:spPr>
          <a:xfrm>
            <a:off x="7289648" y="10033000"/>
            <a:ext cx="6096152" cy="114922"/>
          </a:xfrm>
          <a:custGeom>
            <a:avLst/>
            <a:gdLst/>
            <a:ahLst/>
            <a:cxnLst>
              <a:cxn ang="0">
                <a:pos x="wd2" y="hd2"/>
              </a:cxn>
              <a:cxn ang="5400000">
                <a:pos x="wd2" y="hd2"/>
              </a:cxn>
              <a:cxn ang="10800000">
                <a:pos x="wd2" y="hd2"/>
              </a:cxn>
              <a:cxn ang="16200000">
                <a:pos x="wd2" y="hd2"/>
              </a:cxn>
            </a:cxnLst>
            <a:rect l="0" t="0" r="r" b="b"/>
            <a:pathLst>
              <a:path w="21600" h="21600" extrusionOk="0">
                <a:moveTo>
                  <a:pt x="0" y="21593"/>
                </a:moveTo>
                <a:cubicBezTo>
                  <a:pt x="1576" y="21593"/>
                  <a:pt x="6204" y="21600"/>
                  <a:pt x="8151" y="21600"/>
                </a:cubicBezTo>
                <a:cubicBezTo>
                  <a:pt x="10098" y="21600"/>
                  <a:pt x="13430" y="0"/>
                  <a:pt x="15110" y="0"/>
                </a:cubicBezTo>
                <a:cubicBezTo>
                  <a:pt x="16791" y="0"/>
                  <a:pt x="21600" y="126"/>
                  <a:pt x="21600" y="126"/>
                </a:cubicBezTo>
              </a:path>
            </a:pathLst>
          </a:custGeom>
          <a:ln w="76200">
            <a:solidFill>
              <a:srgbClr val="74ADD1"/>
            </a:solidFill>
            <a:custDash>
              <a:ds d="200000" sp="200000"/>
            </a:custDash>
            <a:tailEnd type="stealth"/>
          </a:ln>
        </p:spPr>
        <p:txBody>
          <a:bodyPr lIns="50800" tIns="50800" rIns="50800" bIns="50800" anchor="ctr"/>
          <a:lstStyle/>
          <a:p>
            <a:pPr algn="ctr">
              <a:defRPr>
                <a:solidFill>
                  <a:srgbClr val="4B4B4B"/>
                </a:solidFill>
                <a:uFill>
                  <a:solidFill>
                    <a:srgbClr val="4B4B4B"/>
                  </a:solidFill>
                </a:uFill>
              </a:defRPr>
            </a:pPr>
            <a:endParaRPr/>
          </a:p>
        </p:txBody>
      </p:sp>
      <p:grpSp>
        <p:nvGrpSpPr>
          <p:cNvPr id="417" name="Group"/>
          <p:cNvGrpSpPr/>
          <p:nvPr/>
        </p:nvGrpSpPr>
        <p:grpSpPr>
          <a:xfrm>
            <a:off x="452976" y="12293656"/>
            <a:ext cx="24336971" cy="1495426"/>
            <a:chOff x="2422187" y="0"/>
            <a:chExt cx="24336970" cy="1495425"/>
          </a:xfrm>
        </p:grpSpPr>
        <p:sp>
          <p:nvSpPr>
            <p:cNvPr id="415" name="(Demo)"/>
            <p:cNvSpPr txBox="1"/>
            <p:nvPr/>
          </p:nvSpPr>
          <p:spPr>
            <a:xfrm>
              <a:off x="13758862" y="0"/>
              <a:ext cx="1663622" cy="5842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rPr dirty="0"/>
                <a:t>(Demo)</a:t>
              </a:r>
            </a:p>
          </p:txBody>
        </p:sp>
        <p:sp>
          <p:nvSpPr>
            <p:cNvPr id="416" name="pythontutor.com/composingprograms.html#code=def%20count_partitions%28n,%20m%29%3A%0A%20%20%20%20if%20n%20%3D%3D%200%3A%0A%20%20%20%20%20%20%20%20return%201%0A%20%20%20%20elif%20n%20&lt;%200%3A%0A%20%20%20%20%20%20%20%20return%200%0A%20%20%20%20elif%20m%20%3D%3D%200%3A%0A%20%20%20%20%20%20%20%20return%200%0A%20%20%20%20else%3A%0A%20%20%20%20%20%20%20%20with_m%20%3D%20count_partitions%28n-m,%20m%29%20%0A%20%20%20%20%20%20%20%20without_m%20%3D%20count_partitions%28n,%20m-1%29%0A%20%20%20%20%20%20%20%20return%20with_m%20%2B%20without_m%0A%20%20%20%20%20%20%20%20%0Aresult%20%3D%20count_partitions%285,%203%29%0A%0A#%201%20%2B%201%20%2B%201%20%2B%201%20%2B%201%20%3D%205%0A#%201%20%2B%201%20%2B%201%20%2B%202%20%2B%20%20%20%3D%205%0A#%201%20%2B%202%20%2B%202%20%2B%20%20%20%20%20%20%20%3D%205%0A#%201%20%2B%201%20%2B%203%20%2B%20%20%20%20%20%20%20%3D%205%0A#%202%20%2B%203%20%2B%20%20%20%20%20%20%20%20%20%20%20%3D%205&amp;mode=display&amp;origin=composingprograms.js&amp;cumulative=false&amp;py=3&amp;rawInputLstJSON=[]&amp;curInstr=0"/>
            <p:cNvSpPr txBox="1"/>
            <p:nvPr/>
          </p:nvSpPr>
          <p:spPr>
            <a:xfrm>
              <a:off x="2422187" y="822325"/>
              <a:ext cx="24336972" cy="6731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marL="0" marR="0"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800">
                  <a:uFillTx/>
                </a:defRPr>
              </a:lvl1pPr>
            </a:lstStyle>
            <a:p>
              <a:r>
                <a:rPr dirty="0" err="1"/>
                <a:t>pythontutor.com</a:t>
              </a:r>
              <a:r>
                <a:rPr dirty="0"/>
                <a:t>/</a:t>
              </a:r>
              <a:r>
                <a:rPr dirty="0" err="1"/>
                <a:t>composingprograms.html#code</a:t>
              </a:r>
              <a:r>
                <a:rPr dirty="0"/>
                <a:t>=def%20count_partitions%28n,%20m%29%3A%0A%20%20%20%20if%20n%20%3D%3D%200%3A%0A%20%20%20%20%20%20%20%20return%201%0A%20%20%20%20elif%20n%20&lt;%200%3A%0A%20%20%20%20%20%20%20%20return%200%0A%20%20%20%20elif%20m%20%3D%3D%200%3A%0A%20%20%20%20%20%20%20%20return%200%0A%20%20%20%20else%3A%0A%20%20%20%20%20%20%20%20with_m%20%3D%20count_partitions%28n-m,%20m%29%20%0A%20%20%20%20%20%20%20%20without_m%20%3D%20count_partitions%28n,%20m-1%29%0A%20%20%20%20%20%20%20%20return%20with_m%20%2B%20without_m%0A%20%20%20%20%20%20%20%20%0Aresult%20%3D%20count_partitions%285,%203%29%0A%0A#%201%20%2B%201%20%2B%201%20%2B%201%20%2B%201%20%3D%205%0A#%201%20%2B%201%20%2B%201%20%2B%202%20%2B%20%20%20%3D%205%0A#%201%20%2B%202%20%2B%202%20%2B%20%20%20%20%20%20%20%3D%205%0A#%201%20%2B%201%20%2B%203%20%2B%20%20%20%20%20%20%20%3D%205%0A#%202%20%2B%203%20%2B%20%20%20%20%20%20%20%20%20%20%20%3D%205&amp;mode=</a:t>
              </a:r>
              <a:r>
                <a:rPr dirty="0" err="1"/>
                <a:t>display&amp;origin</a:t>
              </a:r>
              <a:r>
                <a:rPr dirty="0"/>
                <a:t>=</a:t>
              </a:r>
              <a:r>
                <a:rPr dirty="0" err="1"/>
                <a:t>composingprograms.js&amp;cumulative</a:t>
              </a:r>
              <a:r>
                <a:rPr dirty="0"/>
                <a:t>=</a:t>
              </a:r>
              <a:r>
                <a:rPr dirty="0" err="1"/>
                <a:t>false&amp;py</a:t>
              </a:r>
              <a:r>
                <a:rPr dirty="0"/>
                <a:t>=3&amp;rawInputLstJSON=[]&amp;</a:t>
              </a:r>
              <a:r>
                <a:rPr dirty="0" err="1"/>
                <a:t>curInstr</a:t>
              </a:r>
              <a:r>
                <a:rPr dirty="0"/>
                <a:t>=0</a:t>
              </a:r>
            </a:p>
          </p:txBody>
        </p:sp>
      </p:grpSp>
    </p:spTree>
  </p:cSld>
  <p:clrMapOvr>
    <a:masterClrMapping/>
  </p:clrMapOvr>
  <mc:AlternateContent xmlns:mc="http://schemas.openxmlformats.org/markup-compatibility/2006" xmlns:p14="http://schemas.microsoft.com/office/powerpoint/2010/main">
    <mc:Choice Requires="p14">
      <p:transition>
        <p:dissolve/>
      </p:transition>
    </mc:Choice>
    <mc:Fallback xmlns="" xmlns:m="http://schemas.openxmlformats.org/officeDocument/2006/math" xmlns:a14="http://schemas.microsoft.com/office/drawing/2010/main">
      <p:transition spd="fast">
        <p:fade/>
      </p:transition>
    </mc:Fallback>
  </mc:AlternateContent>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411">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41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2" nodeType="clickEffect">
                                  <p:stCondLst>
                                    <p:cond delay="0"/>
                                  </p:stCondLst>
                                  <p:iterate>
                                    <p:tmAbs val="0"/>
                                  </p:iterate>
                                  <p:childTnLst>
                                    <p:set>
                                      <p:cBhvr>
                                        <p:cTn id="12" fill="hold"/>
                                        <p:tgtEl>
                                          <p:spTgt spid="412">
                                            <p:bg/>
                                          </p:spTgt>
                                        </p:tgtEl>
                                        <p:attrNameLst>
                                          <p:attrName>style.visibility</p:attrName>
                                        </p:attrNameLst>
                                      </p:cBhvr>
                                      <p:to>
                                        <p:strVal val="visible"/>
                                      </p:to>
                                    </p:set>
                                  </p:childTnLst>
                                </p:cTn>
                              </p:par>
                              <p:par>
                                <p:cTn id="13" presetID="1" presetClass="entr" presetSubtype="0" fill="hold" grpId="2" nodeType="withEffect">
                                  <p:stCondLst>
                                    <p:cond delay="0"/>
                                  </p:stCondLst>
                                  <p:iterate>
                                    <p:tmAbs val="0"/>
                                  </p:iterate>
                                  <p:childTnLst>
                                    <p:set>
                                      <p:cBhvr>
                                        <p:cTn id="14" fill="hold"/>
                                        <p:tgtEl>
                                          <p:spTgt spid="412">
                                            <p:txEl>
                                              <p:pRg st="0" end="0"/>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2" nodeType="clickEffect">
                                  <p:stCondLst>
                                    <p:cond delay="0"/>
                                  </p:stCondLst>
                                  <p:iterate>
                                    <p:tmAbs val="0"/>
                                  </p:iterate>
                                  <p:childTnLst>
                                    <p:set>
                                      <p:cBhvr>
                                        <p:cTn id="18" fill="hold"/>
                                        <p:tgtEl>
                                          <p:spTgt spid="412">
                                            <p:txEl>
                                              <p:pRg st="1" end="1"/>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2" nodeType="clickEffect">
                                  <p:stCondLst>
                                    <p:cond delay="0"/>
                                  </p:stCondLst>
                                  <p:iterate>
                                    <p:tmAbs val="0"/>
                                  </p:iterate>
                                  <p:childTnLst>
                                    <p:set>
                                      <p:cBhvr>
                                        <p:cTn id="22" fill="hold"/>
                                        <p:tgtEl>
                                          <p:spTgt spid="412">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2" nodeType="clickEffect">
                                  <p:stCondLst>
                                    <p:cond delay="0"/>
                                  </p:stCondLst>
                                  <p:iterate>
                                    <p:tmAbs val="0"/>
                                  </p:iterate>
                                  <p:childTnLst>
                                    <p:set>
                                      <p:cBhvr>
                                        <p:cTn id="26" fill="hold"/>
                                        <p:tgtEl>
                                          <p:spTgt spid="412">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3" nodeType="clickEffect">
                                  <p:stCondLst>
                                    <p:cond delay="0"/>
                                  </p:stCondLst>
                                  <p:iterate>
                                    <p:tmAbs val="0"/>
                                  </p:iterate>
                                  <p:childTnLst>
                                    <p:set>
                                      <p:cBhvr>
                                        <p:cTn id="30" fill="hold"/>
                                        <p:tgtEl>
                                          <p:spTgt spid="414"/>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4" nodeType="clickEffect">
                                  <p:stCondLst>
                                    <p:cond delay="0"/>
                                  </p:stCondLst>
                                  <p:iterate>
                                    <p:tmAbs val="0"/>
                                  </p:iterate>
                                  <p:childTnLst>
                                    <p:set>
                                      <p:cBhvr>
                                        <p:cTn id="34" fill="hold"/>
                                        <p:tgtEl>
                                          <p:spTgt spid="413"/>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1" nodeType="clickEffect">
                                  <p:stCondLst>
                                    <p:cond delay="0"/>
                                  </p:stCondLst>
                                  <p:iterate>
                                    <p:tmAbs val="0"/>
                                  </p:iterate>
                                  <p:childTnLst>
                                    <p:set>
                                      <p:cBhvr>
                                        <p:cTn id="38" fill="hold"/>
                                        <p:tgtEl>
                                          <p:spTgt spid="411">
                                            <p:txEl>
                                              <p:pRg st="1" end="1"/>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1" nodeType="clickEffect">
                                  <p:stCondLst>
                                    <p:cond delay="0"/>
                                  </p:stCondLst>
                                  <p:iterate>
                                    <p:tmAbs val="0"/>
                                  </p:iterate>
                                  <p:childTnLst>
                                    <p:set>
                                      <p:cBhvr>
                                        <p:cTn id="42" fill="hold"/>
                                        <p:tgtEl>
                                          <p:spTgt spid="411">
                                            <p:txEl>
                                              <p:pRg st="2" end="2"/>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1" nodeType="clickEffect">
                                  <p:stCondLst>
                                    <p:cond delay="0"/>
                                  </p:stCondLst>
                                  <p:iterate>
                                    <p:tmAbs val="0"/>
                                  </p:iterate>
                                  <p:childTnLst>
                                    <p:set>
                                      <p:cBhvr>
                                        <p:cTn id="46" fill="hold"/>
                                        <p:tgtEl>
                                          <p:spTgt spid="411">
                                            <p:txEl>
                                              <p:pRg st="3" end="3"/>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1" nodeType="clickEffect">
                                  <p:stCondLst>
                                    <p:cond delay="0"/>
                                  </p:stCondLst>
                                  <p:iterate>
                                    <p:tmAbs val="0"/>
                                  </p:iterate>
                                  <p:childTnLst>
                                    <p:set>
                                      <p:cBhvr>
                                        <p:cTn id="50" fill="hold"/>
                                        <p:tgtEl>
                                          <p:spTgt spid="411">
                                            <p:txEl>
                                              <p:pRg st="4" end="4"/>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1" nodeType="clickEffect">
                                  <p:stCondLst>
                                    <p:cond delay="0"/>
                                  </p:stCondLst>
                                  <p:iterate>
                                    <p:tmAbs val="0"/>
                                  </p:iterate>
                                  <p:childTnLst>
                                    <p:set>
                                      <p:cBhvr>
                                        <p:cTn id="54" fill="hold"/>
                                        <p:tgtEl>
                                          <p:spTgt spid="411">
                                            <p:txEl>
                                              <p:pRg st="5" end="5"/>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1" nodeType="clickEffect">
                                  <p:stCondLst>
                                    <p:cond delay="0"/>
                                  </p:stCondLst>
                                  <p:iterate>
                                    <p:tmAbs val="0"/>
                                  </p:iterate>
                                  <p:childTnLst>
                                    <p:set>
                                      <p:cBhvr>
                                        <p:cTn id="58" fill="hold"/>
                                        <p:tgtEl>
                                          <p:spTgt spid="411">
                                            <p:txEl>
                                              <p:pRg st="6" end="6"/>
                                            </p:txEl>
                                          </p:spTgt>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5" nodeType="clickEffect">
                                  <p:stCondLst>
                                    <p:cond delay="0"/>
                                  </p:stCondLst>
                                  <p:iterate>
                                    <p:tmAbs val="0"/>
                                  </p:iterate>
                                  <p:childTnLst>
                                    <p:set>
                                      <p:cBhvr>
                                        <p:cTn id="62" fill="hold"/>
                                        <p:tgtEl>
                                          <p:spTgt spid="4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1" grpId="1" build="p" bldLvl="5" animBg="1" advAuto="0"/>
      <p:bldP spid="412" grpId="2" build="p" bldLvl="5" animBg="1" advAuto="0"/>
      <p:bldP spid="413" grpId="4" animBg="1" advAuto="0"/>
      <p:bldP spid="414" grpId="3" animBg="1" advAuto="0"/>
      <p:bldP spid="417" grpId="5" animBg="1" advAuto="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470D8A-BC3B-414F-85A4-934608C421BB}"/>
              </a:ext>
            </a:extLst>
          </p:cNvPr>
          <p:cNvSpPr>
            <a:spLocks noGrp="1"/>
          </p:cNvSpPr>
          <p:nvPr>
            <p:ph type="title"/>
          </p:nvPr>
        </p:nvSpPr>
        <p:spPr/>
        <p:txBody>
          <a:bodyPr/>
          <a:lstStyle/>
          <a:p>
            <a:r>
              <a:rPr lang="en-US" dirty="0" err="1"/>
              <a:t>Sierpinski</a:t>
            </a:r>
            <a:r>
              <a:rPr lang="en-US" dirty="0"/>
              <a:t> Triangle</a:t>
            </a:r>
          </a:p>
        </p:txBody>
      </p:sp>
      <p:sp>
        <p:nvSpPr>
          <p:cNvPr id="3" name="Text Placeholder 2">
            <a:extLst>
              <a:ext uri="{FF2B5EF4-FFF2-40B4-BE49-F238E27FC236}">
                <a16:creationId xmlns:a16="http://schemas.microsoft.com/office/drawing/2014/main" id="{2F8282DD-15EF-F84D-99D2-A412F3F83C50}"/>
              </a:ext>
            </a:extLst>
          </p:cNvPr>
          <p:cNvSpPr>
            <a:spLocks noGrp="1"/>
          </p:cNvSpPr>
          <p:nvPr>
            <p:ph type="body" idx="1"/>
          </p:nvPr>
        </p:nvSpPr>
        <p:spPr/>
        <p:txBody>
          <a:bodyPr/>
          <a:lstStyle/>
          <a:p>
            <a:endParaRPr lang="en-US" dirty="0"/>
          </a:p>
        </p:txBody>
      </p:sp>
      <p:cxnSp>
        <p:nvCxnSpPr>
          <p:cNvPr id="5" name="Straight Arrow Connector 4">
            <a:extLst>
              <a:ext uri="{FF2B5EF4-FFF2-40B4-BE49-F238E27FC236}">
                <a16:creationId xmlns:a16="http://schemas.microsoft.com/office/drawing/2014/main" id="{C361EA51-75A8-1247-9219-DB9D020034AD}"/>
              </a:ext>
            </a:extLst>
          </p:cNvPr>
          <p:cNvCxnSpPr>
            <a:cxnSpLocks/>
          </p:cNvCxnSpPr>
          <p:nvPr/>
        </p:nvCxnSpPr>
        <p:spPr>
          <a:xfrm>
            <a:off x="6057900" y="11681460"/>
            <a:ext cx="10956471" cy="0"/>
          </a:xfrm>
          <a:prstGeom prst="straightConnector1">
            <a:avLst/>
          </a:prstGeom>
          <a:ln w="127000">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4D4CDD30-FF1D-A943-B6F3-8E67FF38D48F}"/>
              </a:ext>
            </a:extLst>
          </p:cNvPr>
          <p:cNvCxnSpPr/>
          <p:nvPr/>
        </p:nvCxnSpPr>
        <p:spPr>
          <a:xfrm flipV="1">
            <a:off x="6766560" y="2674620"/>
            <a:ext cx="0" cy="9326880"/>
          </a:xfrm>
          <a:prstGeom prst="straightConnector1">
            <a:avLst/>
          </a:prstGeom>
          <a:ln w="127000">
            <a:tailEnd type="triangle"/>
          </a:ln>
        </p:spPr>
        <p:style>
          <a:lnRef idx="1">
            <a:schemeClr val="accent1"/>
          </a:lnRef>
          <a:fillRef idx="0">
            <a:schemeClr val="accent1"/>
          </a:fillRef>
          <a:effectRef idx="0">
            <a:schemeClr val="accent1"/>
          </a:effectRef>
          <a:fontRef idx="minor">
            <a:schemeClr val="tx1"/>
          </a:fontRef>
        </p:style>
      </p:cxnSp>
      <p:sp>
        <p:nvSpPr>
          <p:cNvPr id="9" name="Triangle 8">
            <a:extLst>
              <a:ext uri="{FF2B5EF4-FFF2-40B4-BE49-F238E27FC236}">
                <a16:creationId xmlns:a16="http://schemas.microsoft.com/office/drawing/2014/main" id="{DDA0BDEB-6E75-F24A-9456-C6E916EBA23B}"/>
              </a:ext>
            </a:extLst>
          </p:cNvPr>
          <p:cNvSpPr/>
          <p:nvPr/>
        </p:nvSpPr>
        <p:spPr>
          <a:xfrm>
            <a:off x="7282543" y="3712779"/>
            <a:ext cx="8686800" cy="7488621"/>
          </a:xfrm>
          <a:prstGeom prst="triangle">
            <a:avLst/>
          </a:prstGeom>
          <a:solidFill>
            <a:srgbClr val="FFFFFF"/>
          </a:solidFill>
          <a:ln w="127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81280" marR="81280" indent="0" algn="ctr" defTabSz="18161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4B4B4B"/>
              </a:solidFill>
              <a:effectLst/>
              <a:uFill>
                <a:solidFill>
                  <a:srgbClr val="4B4B4B"/>
                </a:solidFill>
              </a:uFill>
              <a:latin typeface="Menlo"/>
              <a:ea typeface="Menlo"/>
              <a:cs typeface="Menlo"/>
              <a:sym typeface="Menlo"/>
            </a:endParaRPr>
          </a:p>
        </p:txBody>
      </p:sp>
      <p:sp>
        <p:nvSpPr>
          <p:cNvPr id="10" name="(Demo)">
            <a:extLst>
              <a:ext uri="{FF2B5EF4-FFF2-40B4-BE49-F238E27FC236}">
                <a16:creationId xmlns:a16="http://schemas.microsoft.com/office/drawing/2014/main" id="{AC02A348-EDEA-8449-9AD7-8ECC670FB74F}"/>
              </a:ext>
            </a:extLst>
          </p:cNvPr>
          <p:cNvSpPr txBox="1"/>
          <p:nvPr/>
        </p:nvSpPr>
        <p:spPr>
          <a:xfrm>
            <a:off x="15513319" y="1812886"/>
            <a:ext cx="1747914" cy="59503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rPr dirty="0"/>
              <a:t>(</a:t>
            </a:r>
            <a:r>
              <a:rPr lang="en-US" dirty="0"/>
              <a:t>1, 1</a:t>
            </a:r>
            <a:r>
              <a:rPr dirty="0"/>
              <a:t>)</a:t>
            </a:r>
          </a:p>
        </p:txBody>
      </p:sp>
      <p:sp>
        <p:nvSpPr>
          <p:cNvPr id="11" name="Rectangle 10">
            <a:extLst>
              <a:ext uri="{FF2B5EF4-FFF2-40B4-BE49-F238E27FC236}">
                <a16:creationId xmlns:a16="http://schemas.microsoft.com/office/drawing/2014/main" id="{9776C681-C9F5-2F43-995D-6961084AB54D}"/>
              </a:ext>
            </a:extLst>
          </p:cNvPr>
          <p:cNvSpPr/>
          <p:nvPr/>
        </p:nvSpPr>
        <p:spPr>
          <a:xfrm>
            <a:off x="7282543" y="2471421"/>
            <a:ext cx="8686800" cy="8686800"/>
          </a:xfrm>
          <a:prstGeom prst="rect">
            <a:avLst/>
          </a:prstGeom>
          <a:noFill/>
          <a:ln w="127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81280" marR="81280" indent="0" algn="ctr" defTabSz="18161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4B4B4B"/>
              </a:solidFill>
              <a:effectLst/>
              <a:uFill>
                <a:solidFill>
                  <a:srgbClr val="4B4B4B"/>
                </a:solidFill>
              </a:uFill>
              <a:latin typeface="Menlo"/>
              <a:ea typeface="Menlo"/>
              <a:cs typeface="Menlo"/>
              <a:sym typeface="Menlo"/>
            </a:endParaRPr>
          </a:p>
        </p:txBody>
      </p:sp>
      <p:sp>
        <p:nvSpPr>
          <p:cNvPr id="12" name="(Demo)">
            <a:extLst>
              <a:ext uri="{FF2B5EF4-FFF2-40B4-BE49-F238E27FC236}">
                <a16:creationId xmlns:a16="http://schemas.microsoft.com/office/drawing/2014/main" id="{ACB2AD2F-36A5-1141-A67A-EEA7B579BE45}"/>
              </a:ext>
            </a:extLst>
          </p:cNvPr>
          <p:cNvSpPr txBox="1"/>
          <p:nvPr/>
        </p:nvSpPr>
        <p:spPr>
          <a:xfrm>
            <a:off x="6924490" y="11152829"/>
            <a:ext cx="1747914" cy="59503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rPr dirty="0"/>
              <a:t>(</a:t>
            </a:r>
            <a:r>
              <a:rPr lang="en-US" dirty="0"/>
              <a:t>0, 0</a:t>
            </a:r>
            <a:r>
              <a:rPr dirty="0"/>
              <a:t>)</a:t>
            </a:r>
          </a:p>
        </p:txBody>
      </p:sp>
      <p:sp>
        <p:nvSpPr>
          <p:cNvPr id="14" name="(Demo)">
            <a:extLst>
              <a:ext uri="{FF2B5EF4-FFF2-40B4-BE49-F238E27FC236}">
                <a16:creationId xmlns:a16="http://schemas.microsoft.com/office/drawing/2014/main" id="{848F0AB4-A9F2-0849-AA94-F322CB084CD9}"/>
              </a:ext>
            </a:extLst>
          </p:cNvPr>
          <p:cNvSpPr txBox="1"/>
          <p:nvPr/>
        </p:nvSpPr>
        <p:spPr>
          <a:xfrm>
            <a:off x="9700346" y="3053858"/>
            <a:ext cx="4216539" cy="59503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rPr dirty="0"/>
              <a:t>(</a:t>
            </a:r>
            <a:r>
              <a:rPr lang="en-US" dirty="0"/>
              <a:t>1/2, sqrt(3)/2</a:t>
            </a:r>
            <a:r>
              <a:rPr dirty="0"/>
              <a:t>)</a:t>
            </a:r>
          </a:p>
        </p:txBody>
      </p:sp>
      <p:grpSp>
        <p:nvGrpSpPr>
          <p:cNvPr id="19" name="Group 18">
            <a:extLst>
              <a:ext uri="{FF2B5EF4-FFF2-40B4-BE49-F238E27FC236}">
                <a16:creationId xmlns:a16="http://schemas.microsoft.com/office/drawing/2014/main" id="{A05EBA00-1BAA-6647-A708-177BD7B313BA}"/>
              </a:ext>
            </a:extLst>
          </p:cNvPr>
          <p:cNvGrpSpPr/>
          <p:nvPr/>
        </p:nvGrpSpPr>
        <p:grpSpPr>
          <a:xfrm>
            <a:off x="7282543" y="3712779"/>
            <a:ext cx="8712925" cy="7468671"/>
            <a:chOff x="7282543" y="3712779"/>
            <a:chExt cx="8712925" cy="7468671"/>
          </a:xfrm>
        </p:grpSpPr>
        <p:sp>
          <p:nvSpPr>
            <p:cNvPr id="15" name="Triangle 14">
              <a:extLst>
                <a:ext uri="{FF2B5EF4-FFF2-40B4-BE49-F238E27FC236}">
                  <a16:creationId xmlns:a16="http://schemas.microsoft.com/office/drawing/2014/main" id="{EB27C0DC-D895-794B-9370-8F3E8B0720CA}"/>
                </a:ext>
              </a:extLst>
            </p:cNvPr>
            <p:cNvSpPr>
              <a:spLocks noChangeAspect="1"/>
            </p:cNvSpPr>
            <p:nvPr/>
          </p:nvSpPr>
          <p:spPr>
            <a:xfrm>
              <a:off x="7282543" y="7434231"/>
              <a:ext cx="4343400" cy="3744311"/>
            </a:xfrm>
            <a:prstGeom prst="triangle">
              <a:avLst/>
            </a:prstGeom>
            <a:solidFill>
              <a:schemeClr val="accent1">
                <a:alpha val="50000"/>
              </a:schemeClr>
            </a:solidFill>
            <a:ln w="127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81280" marR="81280" indent="0" algn="ctr" defTabSz="18161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4B4B4B"/>
                </a:solidFill>
                <a:effectLst/>
                <a:uFill>
                  <a:solidFill>
                    <a:srgbClr val="4B4B4B"/>
                  </a:solidFill>
                </a:uFill>
                <a:latin typeface="Menlo"/>
                <a:ea typeface="Menlo"/>
                <a:cs typeface="Menlo"/>
                <a:sym typeface="Menlo"/>
              </a:endParaRPr>
            </a:p>
          </p:txBody>
        </p:sp>
        <p:sp>
          <p:nvSpPr>
            <p:cNvPr id="16" name="Triangle 15">
              <a:extLst>
                <a:ext uri="{FF2B5EF4-FFF2-40B4-BE49-F238E27FC236}">
                  <a16:creationId xmlns:a16="http://schemas.microsoft.com/office/drawing/2014/main" id="{C2FEAAD4-0494-6747-8DBC-8301297A7DB4}"/>
                </a:ext>
              </a:extLst>
            </p:cNvPr>
            <p:cNvSpPr>
              <a:spLocks noChangeAspect="1"/>
            </p:cNvSpPr>
            <p:nvPr/>
          </p:nvSpPr>
          <p:spPr>
            <a:xfrm>
              <a:off x="9454243" y="3712779"/>
              <a:ext cx="4343400" cy="3744311"/>
            </a:xfrm>
            <a:prstGeom prst="triangle">
              <a:avLst/>
            </a:prstGeom>
            <a:solidFill>
              <a:schemeClr val="accent1">
                <a:alpha val="50000"/>
              </a:schemeClr>
            </a:solidFill>
            <a:ln w="127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81280" marR="81280" indent="0" algn="ctr" defTabSz="18161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4B4B4B"/>
                </a:solidFill>
                <a:effectLst/>
                <a:uFill>
                  <a:solidFill>
                    <a:srgbClr val="4B4B4B"/>
                  </a:solidFill>
                </a:uFill>
                <a:latin typeface="Menlo"/>
                <a:ea typeface="Menlo"/>
                <a:cs typeface="Menlo"/>
                <a:sym typeface="Menlo"/>
              </a:endParaRPr>
            </a:p>
          </p:txBody>
        </p:sp>
        <p:sp>
          <p:nvSpPr>
            <p:cNvPr id="17" name="Triangle 16">
              <a:extLst>
                <a:ext uri="{FF2B5EF4-FFF2-40B4-BE49-F238E27FC236}">
                  <a16:creationId xmlns:a16="http://schemas.microsoft.com/office/drawing/2014/main" id="{871EBC5E-9F78-2E4B-B084-25E35744F975}"/>
                </a:ext>
              </a:extLst>
            </p:cNvPr>
            <p:cNvSpPr>
              <a:spLocks noChangeAspect="1"/>
            </p:cNvSpPr>
            <p:nvPr/>
          </p:nvSpPr>
          <p:spPr>
            <a:xfrm>
              <a:off x="11652068" y="7437139"/>
              <a:ext cx="4343400" cy="3744311"/>
            </a:xfrm>
            <a:prstGeom prst="triangle">
              <a:avLst/>
            </a:prstGeom>
            <a:solidFill>
              <a:schemeClr val="accent1">
                <a:alpha val="50000"/>
              </a:schemeClr>
            </a:solidFill>
            <a:ln w="12700" cap="flat">
              <a:no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81280" marR="81280" indent="0" algn="ctr" defTabSz="1816100" rtl="0" fontAlgn="auto" latinLnBrk="0" hangingPunct="0">
                <a:lnSpc>
                  <a:spcPct val="100000"/>
                </a:lnSpc>
                <a:spcBef>
                  <a:spcPts val="0"/>
                </a:spcBef>
                <a:spcAft>
                  <a:spcPts val="0"/>
                </a:spcAft>
                <a:buClrTx/>
                <a:buSzTx/>
                <a:buFontTx/>
                <a:buNone/>
                <a:tabLst/>
              </a:pPr>
              <a:endParaRPr kumimoji="0" lang="en-US" sz="3200" b="0" i="0" u="none" strike="noStrike" cap="none" spc="0" normalizeH="0" baseline="0">
                <a:ln>
                  <a:noFill/>
                </a:ln>
                <a:solidFill>
                  <a:srgbClr val="4B4B4B"/>
                </a:solidFill>
                <a:effectLst/>
                <a:uFill>
                  <a:solidFill>
                    <a:srgbClr val="4B4B4B"/>
                  </a:solidFill>
                </a:uFill>
                <a:latin typeface="Menlo"/>
                <a:ea typeface="Menlo"/>
                <a:cs typeface="Menlo"/>
                <a:sym typeface="Menlo"/>
              </a:endParaRPr>
            </a:p>
          </p:txBody>
        </p:sp>
      </p:grpSp>
      <p:grpSp>
        <p:nvGrpSpPr>
          <p:cNvPr id="20" name="Group 19">
            <a:extLst>
              <a:ext uri="{FF2B5EF4-FFF2-40B4-BE49-F238E27FC236}">
                <a16:creationId xmlns:a16="http://schemas.microsoft.com/office/drawing/2014/main" id="{0A172DE4-ADEB-2146-9A52-FF54471DFBC2}"/>
              </a:ext>
            </a:extLst>
          </p:cNvPr>
          <p:cNvGrpSpPr/>
          <p:nvPr/>
        </p:nvGrpSpPr>
        <p:grpSpPr>
          <a:xfrm>
            <a:off x="7642946" y="6711458"/>
            <a:ext cx="5540011" cy="5036406"/>
            <a:chOff x="7642946" y="6711458"/>
            <a:chExt cx="5540011" cy="5036406"/>
          </a:xfrm>
        </p:grpSpPr>
        <p:sp>
          <p:nvSpPr>
            <p:cNvPr id="13" name="(Demo)">
              <a:extLst>
                <a:ext uri="{FF2B5EF4-FFF2-40B4-BE49-F238E27FC236}">
                  <a16:creationId xmlns:a16="http://schemas.microsoft.com/office/drawing/2014/main" id="{18647AEC-9E3D-3749-B70D-36E526A6BDF3}"/>
                </a:ext>
              </a:extLst>
            </p:cNvPr>
            <p:cNvSpPr txBox="1"/>
            <p:nvPr/>
          </p:nvSpPr>
          <p:spPr>
            <a:xfrm>
              <a:off x="10941318" y="11152829"/>
              <a:ext cx="2241639" cy="59503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rPr dirty="0"/>
                <a:t>(</a:t>
              </a:r>
              <a:r>
                <a:rPr lang="en-US" dirty="0"/>
                <a:t>1/2, 0</a:t>
              </a:r>
              <a:r>
                <a:rPr dirty="0"/>
                <a:t>)</a:t>
              </a:r>
            </a:p>
          </p:txBody>
        </p:sp>
        <p:sp>
          <p:nvSpPr>
            <p:cNvPr id="18" name="(Demo)">
              <a:extLst>
                <a:ext uri="{FF2B5EF4-FFF2-40B4-BE49-F238E27FC236}">
                  <a16:creationId xmlns:a16="http://schemas.microsoft.com/office/drawing/2014/main" id="{0632EDEF-417D-B74F-A2A6-6AEA89719A75}"/>
                </a:ext>
              </a:extLst>
            </p:cNvPr>
            <p:cNvSpPr txBox="1"/>
            <p:nvPr/>
          </p:nvSpPr>
          <p:spPr>
            <a:xfrm>
              <a:off x="7642946" y="6711458"/>
              <a:ext cx="4216539" cy="595035"/>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rPr dirty="0"/>
                <a:t>(</a:t>
              </a:r>
              <a:r>
                <a:rPr lang="en-US" dirty="0"/>
                <a:t>1/4, sqrt(3)/4</a:t>
              </a:r>
              <a:r>
                <a:rPr dirty="0"/>
                <a:t>)</a:t>
              </a:r>
            </a:p>
          </p:txBody>
        </p:sp>
      </p:grpSp>
    </p:spTree>
    <p:extLst>
      <p:ext uri="{BB962C8B-B14F-4D97-AF65-F5344CB8AC3E}">
        <p14:creationId xmlns:p14="http://schemas.microsoft.com/office/powerpoint/2010/main" val="998115643"/>
      </p:ext>
    </p:extLst>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99116EC-9B0F-5245-98B7-D349BF1EBCB5}"/>
              </a:ext>
            </a:extLst>
          </p:cNvPr>
          <p:cNvPicPr>
            <a:picLocks noChangeAspect="1"/>
          </p:cNvPicPr>
          <p:nvPr/>
        </p:nvPicPr>
        <p:blipFill rotWithShape="1">
          <a:blip r:embed="rId3">
            <a:extLst>
              <a:ext uri="{BEBA8EAE-BF5A-486C-A8C5-ECC9F3942E4B}">
                <a14:imgProps xmlns:a14="http://schemas.microsoft.com/office/drawing/2010/main">
                  <a14:imgLayer r:embed="rId4">
                    <a14:imgEffect>
                      <a14:backgroundRemoval t="5900" b="99705" l="1319" r="97537">
                        <a14:foregroundMark x1="2419" y1="62979" x2="2419" y2="62979"/>
                        <a14:foregroundMark x1="97757" y1="54130" x2="97757" y2="54130"/>
                        <a14:foregroundMark x1="81047" y1="6637" x2="81047" y2="6637"/>
                        <a14:foregroundMark x1="87995" y1="6047" x2="87995" y2="6047"/>
                        <a14:foregroundMark x1="176" y1="63864" x2="572" y2="70501"/>
                        <a14:foregroundMark x1="572" y1="70501" x2="2682" y2="71386"/>
                        <a14:foregroundMark x1="2682" y1="71386" x2="7256" y2="69764"/>
                        <a14:foregroundMark x1="7256" y1="69764" x2="41601" y2="80826"/>
                        <a14:foregroundMark x1="41601" y1="80826" x2="64424" y2="79499"/>
                        <a14:foregroundMark x1="64424" y1="79499" x2="87731" y2="80236"/>
                        <a14:foregroundMark x1="87731" y1="80236" x2="96306" y2="75074"/>
                        <a14:foregroundMark x1="96306" y1="75074" x2="98197" y2="71976"/>
                        <a14:foregroundMark x1="98197" y1="71976" x2="96922" y2="66814"/>
                        <a14:foregroundMark x1="96922" y1="66814" x2="60686" y2="70206"/>
                        <a14:foregroundMark x1="60686" y1="70206" x2="53562" y2="64159"/>
                        <a14:foregroundMark x1="53562" y1="64159" x2="40677" y2="59587"/>
                        <a14:foregroundMark x1="40677" y1="59587" x2="38698" y2="57375"/>
                        <a14:foregroundMark x1="38698" y1="57375" x2="4881" y2="59145"/>
                        <a14:foregroundMark x1="4881" y1="59145" x2="1407" y2="63274"/>
                        <a14:foregroundMark x1="9543" y1="81121" x2="836" y2="81416"/>
                        <a14:foregroundMark x1="836" y1="81416" x2="52858" y2="98083"/>
                        <a14:foregroundMark x1="52858" y1="98083" x2="55629" y2="97788"/>
                        <a14:foregroundMark x1="55629" y1="97788" x2="64644" y2="99558"/>
                        <a14:foregroundMark x1="64644" y1="99558" x2="71592" y2="97935"/>
                        <a14:foregroundMark x1="71592" y1="97935" x2="71988" y2="88496"/>
                        <a14:foregroundMark x1="71988" y1="88496" x2="63017" y2="73599"/>
                        <a14:foregroundMark x1="63017" y1="73599" x2="51979" y2="70944"/>
                        <a14:foregroundMark x1="51979" y1="70944" x2="46482" y2="64602"/>
                        <a14:foregroundMark x1="46482" y1="64602" x2="32014" y2="67257"/>
                        <a14:foregroundMark x1="32014" y1="67257" x2="24318" y2="75664"/>
                        <a14:foregroundMark x1="24318" y1="75664" x2="12621" y2="69322"/>
                        <a14:foregroundMark x1="12621" y1="69322" x2="9103" y2="69764"/>
                        <a14:foregroundMark x1="9103" y1="69764" x2="748" y2="83333"/>
                        <a14:foregroundMark x1="748" y1="83333" x2="13369" y2="95575"/>
                        <a14:foregroundMark x1="13369" y1="95575" x2="30563" y2="93363"/>
                        <a14:foregroundMark x1="30563" y1="93363" x2="45822" y2="94100"/>
                        <a14:foregroundMark x1="45822" y1="94100" x2="46746" y2="92183"/>
                        <a14:foregroundMark x1="87511" y1="69174" x2="82938" y2="71386"/>
                        <a14:foregroundMark x1="82938" y1="71386" x2="80387" y2="74484"/>
                        <a14:foregroundMark x1="80387" y1="74484" x2="78980" y2="79351"/>
                        <a14:foregroundMark x1="78980" y1="79351" x2="77133" y2="97788"/>
                        <a14:foregroundMark x1="77133" y1="97788" x2="95339" y2="77581"/>
                        <a14:foregroundMark x1="95339" y1="77581" x2="99604" y2="66519"/>
                        <a14:foregroundMark x1="99604" y1="66519" x2="99428" y2="59587"/>
                        <a14:foregroundMark x1="99428" y1="59587" x2="97669" y2="56342"/>
                        <a14:foregroundMark x1="97669" y1="56342" x2="84389" y2="68289"/>
                        <a14:foregroundMark x1="84389" y1="68289" x2="82938" y2="74189"/>
                        <a14:foregroundMark x1="82938" y1="74189" x2="81794" y2="86578"/>
                        <a14:foregroundMark x1="81794" y1="86578" x2="82938" y2="93510"/>
                        <a14:foregroundMark x1="82938" y1="93510" x2="88742" y2="98968"/>
                        <a14:foregroundMark x1="88742" y1="98968" x2="94855" y2="99115"/>
                        <a14:foregroundMark x1="94855" y1="99115" x2="97581" y2="97050"/>
                        <a14:foregroundMark x1="97581" y1="97050" x2="97581" y2="88201"/>
                        <a14:foregroundMark x1="97581" y1="88201" x2="94239" y2="83333"/>
                        <a14:foregroundMark x1="94239" y1="83333" x2="80343" y2="83628"/>
                        <a14:foregroundMark x1="80343" y1="83628" x2="77309" y2="98083"/>
                        <a14:foregroundMark x1="77309" y1="98083" x2="77133" y2="99705"/>
                      </a14:backgroundRemoval>
                    </a14:imgEffect>
                  </a14:imgLayer>
                </a14:imgProps>
              </a:ext>
              <a:ext uri="{28A0092B-C50C-407E-A947-70E740481C1C}">
                <a14:useLocalDpi xmlns:a14="http://schemas.microsoft.com/office/drawing/2010/main" val="0"/>
              </a:ext>
            </a:extLst>
          </a:blip>
          <a:srcRect b="29575"/>
          <a:stretch/>
        </p:blipFill>
        <p:spPr>
          <a:xfrm>
            <a:off x="0" y="-1588"/>
            <a:ext cx="24394486" cy="5122228"/>
          </a:xfrm>
          <a:prstGeom prst="rect">
            <a:avLst/>
          </a:prstGeom>
        </p:spPr>
      </p:pic>
      <p:sp>
        <p:nvSpPr>
          <p:cNvPr id="45" name="Announcements"/>
          <p:cNvSpPr txBox="1">
            <a:spLocks noGrp="1"/>
          </p:cNvSpPr>
          <p:nvPr>
            <p:ph type="title"/>
          </p:nvPr>
        </p:nvSpPr>
        <p:spPr>
          <a:prstGeom prst="rect">
            <a:avLst/>
          </a:prstGeom>
        </p:spPr>
        <p:txBody>
          <a:bodyPr/>
          <a:lstStyle/>
          <a:p>
            <a:r>
              <a:rPr dirty="0"/>
              <a:t>Announcements</a:t>
            </a:r>
          </a:p>
        </p:txBody>
      </p:sp>
      <p:sp>
        <p:nvSpPr>
          <p:cNvPr id="2" name="Text Placeholder 1">
            <a:extLst>
              <a:ext uri="{FF2B5EF4-FFF2-40B4-BE49-F238E27FC236}">
                <a16:creationId xmlns:a16="http://schemas.microsoft.com/office/drawing/2014/main" id="{C376D514-08A1-3847-AAE9-322B94B1C754}"/>
              </a:ext>
            </a:extLst>
          </p:cNvPr>
          <p:cNvSpPr>
            <a:spLocks noGrp="1"/>
          </p:cNvSpPr>
          <p:nvPr>
            <p:ph type="body" idx="1"/>
          </p:nvPr>
        </p:nvSpPr>
        <p:spPr>
          <a:xfrm>
            <a:off x="838200" y="1674813"/>
            <a:ext cx="22720300" cy="10529887"/>
          </a:xfrm>
        </p:spPr>
        <p:txBody>
          <a:bodyPr/>
          <a:lstStyle/>
          <a:p>
            <a:r>
              <a:rPr lang="en-US" dirty="0"/>
              <a:t>Midterm 1 Results out, thoughts?</a:t>
            </a:r>
          </a:p>
          <a:p>
            <a:endParaRPr lang="en-US" dirty="0"/>
          </a:p>
          <a:p>
            <a:endParaRPr lang="en-US" dirty="0"/>
          </a:p>
          <a:p>
            <a:endParaRPr lang="en-US" dirty="0"/>
          </a:p>
          <a:p>
            <a:r>
              <a:rPr lang="en-US" sz="2400" dirty="0">
                <a:hlinkClick r:id="rId5"/>
              </a:rPr>
              <a:t>Midterm 1</a:t>
            </a:r>
            <a:endParaRPr lang="en-US" sz="2400" dirty="0"/>
          </a:p>
          <a:p>
            <a:pPr lvl="1"/>
            <a:r>
              <a:rPr lang="en-US" sz="2800" dirty="0"/>
              <a:t>Please review </a:t>
            </a:r>
            <a:r>
              <a:rPr lang="en-US" sz="2800" dirty="0" err="1"/>
              <a:t>rubrics+solutions</a:t>
            </a:r>
            <a:r>
              <a:rPr lang="en-US" sz="2800" dirty="0"/>
              <a:t> before submitting regrade request, on </a:t>
            </a:r>
            <a:r>
              <a:rPr lang="en-US" sz="2800" dirty="0" err="1"/>
              <a:t>gradescope</a:t>
            </a:r>
            <a:r>
              <a:rPr lang="en-US" sz="2800" dirty="0"/>
              <a:t>, due Wed, Feb 13</a:t>
            </a:r>
            <a:r>
              <a:rPr lang="en-US" sz="2800" baseline="30000" dirty="0"/>
              <a:t>th </a:t>
            </a:r>
            <a:r>
              <a:rPr lang="en-US" sz="2800" dirty="0"/>
              <a:t>11pm</a:t>
            </a:r>
          </a:p>
          <a:p>
            <a:pPr lvl="1"/>
            <a:r>
              <a:rPr lang="en-US" sz="2800" dirty="0"/>
              <a:t>The add / drop deadline is today, Wed, Feb 13th</a:t>
            </a:r>
          </a:p>
          <a:p>
            <a:pPr lvl="1"/>
            <a:r>
              <a:rPr lang="en-US" sz="2800" dirty="0"/>
              <a:t>It is still possible to swap to CS 10; however, you’ll make up the work, email cs10@berkeley.edu</a:t>
            </a:r>
          </a:p>
          <a:p>
            <a:r>
              <a:rPr lang="en-US" sz="2800" dirty="0"/>
              <a:t>CS Mentors Sections</a:t>
            </a:r>
          </a:p>
          <a:p>
            <a:pPr lvl="1"/>
            <a:r>
              <a:rPr lang="en-US" sz="2800" dirty="0"/>
              <a:t>Small sections designed to help you get more individual attention</a:t>
            </a:r>
          </a:p>
          <a:p>
            <a:pPr lvl="1"/>
            <a:r>
              <a:rPr lang="en-US" sz="2800" dirty="0"/>
              <a:t>If you want a unit for a CSM section must be done by Wed, Feb 13th (add / drop deadline)</a:t>
            </a:r>
          </a:p>
          <a:p>
            <a:pPr lvl="1"/>
            <a:r>
              <a:rPr lang="en-US" sz="2800" dirty="0"/>
              <a:t>Note: you don't have to sign up for a unit to get a section</a:t>
            </a:r>
          </a:p>
          <a:p>
            <a:pPr marL="42227" lvl="1" indent="0">
              <a:buNone/>
            </a:pPr>
            <a:r>
              <a:rPr lang="en-US" sz="2800" dirty="0" err="1"/>
              <a:t>Doctests</a:t>
            </a:r>
            <a:r>
              <a:rPr lang="en-US" sz="2800" dirty="0"/>
              <a:t> are just samples of how it runs, they’re often not the exhaustive tests!</a:t>
            </a:r>
          </a:p>
          <a:p>
            <a:pPr marL="42227" lvl="1" indent="0">
              <a:buNone/>
            </a:pPr>
            <a:r>
              <a:rPr lang="en-US" sz="2800" dirty="0"/>
              <a:t>Hog Contest released, due 2/22! Fame for being chosen among Hog Winners!!</a:t>
            </a:r>
          </a:p>
        </p:txBody>
      </p:sp>
      <p:pic>
        <p:nvPicPr>
          <p:cNvPr id="6" name="Picture 5">
            <a:extLst>
              <a:ext uri="{FF2B5EF4-FFF2-40B4-BE49-F238E27FC236}">
                <a16:creationId xmlns:a16="http://schemas.microsoft.com/office/drawing/2014/main" id="{57E92DFA-D65F-CA46-BA8B-2443F6762028}"/>
              </a:ext>
            </a:extLst>
          </p:cNvPr>
          <p:cNvPicPr>
            <a:picLocks noChangeAspect="1"/>
          </p:cNvPicPr>
          <p:nvPr/>
        </p:nvPicPr>
        <p:blipFill rotWithShape="1">
          <a:blip r:embed="rId3">
            <a:extLst>
              <a:ext uri="{BEBA8EAE-BF5A-486C-A8C5-ECC9F3942E4B}">
                <a14:imgProps xmlns:a14="http://schemas.microsoft.com/office/drawing/2010/main">
                  <a14:imgLayer r:embed="rId6">
                    <a14:imgEffect>
                      <a14:backgroundRemoval t="5900" b="99705" l="1319" r="97537">
                        <a14:foregroundMark x1="2419" y1="62979" x2="2419" y2="62979"/>
                        <a14:foregroundMark x1="97757" y1="54130" x2="97757" y2="54130"/>
                        <a14:foregroundMark x1="81047" y1="6637" x2="81047" y2="6637"/>
                        <a14:foregroundMark x1="87995" y1="6047" x2="87995" y2="6047"/>
                        <a14:foregroundMark x1="176" y1="63864" x2="572" y2="70501"/>
                        <a14:foregroundMark x1="572" y1="70501" x2="2682" y2="71386"/>
                        <a14:foregroundMark x1="2682" y1="71386" x2="7256" y2="69764"/>
                        <a14:foregroundMark x1="7256" y1="69764" x2="41601" y2="80826"/>
                        <a14:foregroundMark x1="41601" y1="80826" x2="64424" y2="79499"/>
                        <a14:foregroundMark x1="64424" y1="79499" x2="87731" y2="80236"/>
                        <a14:foregroundMark x1="87731" y1="80236" x2="96306" y2="75074"/>
                        <a14:foregroundMark x1="96306" y1="75074" x2="98197" y2="71976"/>
                        <a14:foregroundMark x1="98197" y1="71976" x2="96922" y2="66814"/>
                        <a14:foregroundMark x1="96922" y1="66814" x2="60686" y2="70206"/>
                        <a14:foregroundMark x1="60686" y1="70206" x2="53562" y2="64159"/>
                        <a14:foregroundMark x1="53562" y1="64159" x2="40677" y2="59587"/>
                        <a14:foregroundMark x1="40677" y1="59587" x2="38698" y2="57375"/>
                        <a14:foregroundMark x1="38698" y1="57375" x2="4881" y2="59145"/>
                        <a14:foregroundMark x1="4881" y1="59145" x2="1407" y2="63274"/>
                        <a14:foregroundMark x1="9543" y1="81121" x2="836" y2="81416"/>
                        <a14:foregroundMark x1="836" y1="81416" x2="52858" y2="98083"/>
                        <a14:foregroundMark x1="52858" y1="98083" x2="55629" y2="97788"/>
                        <a14:foregroundMark x1="55629" y1="97788" x2="64644" y2="99558"/>
                        <a14:foregroundMark x1="64644" y1="99558" x2="71592" y2="97935"/>
                        <a14:foregroundMark x1="71592" y1="97935" x2="71988" y2="88496"/>
                        <a14:foregroundMark x1="71988" y1="88496" x2="63017" y2="73599"/>
                        <a14:foregroundMark x1="63017" y1="73599" x2="51979" y2="70944"/>
                        <a14:foregroundMark x1="51979" y1="70944" x2="46482" y2="64602"/>
                        <a14:foregroundMark x1="46482" y1="64602" x2="32014" y2="67257"/>
                        <a14:foregroundMark x1="32014" y1="67257" x2="24318" y2="75664"/>
                        <a14:foregroundMark x1="24318" y1="75664" x2="12621" y2="69322"/>
                        <a14:foregroundMark x1="12621" y1="69322" x2="9103" y2="69764"/>
                        <a14:foregroundMark x1="9103" y1="69764" x2="748" y2="83333"/>
                        <a14:foregroundMark x1="748" y1="83333" x2="13369" y2="95575"/>
                        <a14:foregroundMark x1="13369" y1="95575" x2="30563" y2="93363"/>
                        <a14:foregroundMark x1="30563" y1="93363" x2="45822" y2="94100"/>
                        <a14:foregroundMark x1="45822" y1="94100" x2="46746" y2="92183"/>
                        <a14:foregroundMark x1="87511" y1="69174" x2="82938" y2="71386"/>
                        <a14:foregroundMark x1="82938" y1="71386" x2="80387" y2="74484"/>
                        <a14:foregroundMark x1="80387" y1="74484" x2="78980" y2="79351"/>
                        <a14:foregroundMark x1="78980" y1="79351" x2="77133" y2="97788"/>
                        <a14:foregroundMark x1="77133" y1="97788" x2="95339" y2="77581"/>
                        <a14:foregroundMark x1="95339" y1="77581" x2="99604" y2="66519"/>
                        <a14:foregroundMark x1="99604" y1="66519" x2="99428" y2="59587"/>
                        <a14:foregroundMark x1="99428" y1="59587" x2="97669" y2="56342"/>
                        <a14:foregroundMark x1="97669" y1="56342" x2="84389" y2="68289"/>
                        <a14:foregroundMark x1="84389" y1="68289" x2="82938" y2="74189"/>
                        <a14:foregroundMark x1="82938" y1="74189" x2="81794" y2="86578"/>
                        <a14:foregroundMark x1="81794" y1="86578" x2="82938" y2="93510"/>
                        <a14:foregroundMark x1="82938" y1="93510" x2="88742" y2="98968"/>
                        <a14:foregroundMark x1="88742" y1="98968" x2="94855" y2="99115"/>
                        <a14:foregroundMark x1="94855" y1="99115" x2="97581" y2="97050"/>
                        <a14:foregroundMark x1="97581" y1="97050" x2="97581" y2="88201"/>
                        <a14:foregroundMark x1="97581" y1="88201" x2="94239" y2="83333"/>
                        <a14:foregroundMark x1="94239" y1="83333" x2="80343" y2="83628"/>
                        <a14:foregroundMark x1="80343" y1="83628" x2="77309" y2="98083"/>
                        <a14:foregroundMark x1="77309" y1="98083" x2="77133" y2="99705"/>
                      </a14:backgroundRemoval>
                    </a14:imgEffect>
                  </a14:imgLayer>
                </a14:imgProps>
              </a:ext>
              <a:ext uri="{28A0092B-C50C-407E-A947-70E740481C1C}">
                <a14:useLocalDpi xmlns:a14="http://schemas.microsoft.com/office/drawing/2010/main" val="0"/>
              </a:ext>
            </a:extLst>
          </a:blip>
          <a:srcRect t="83312"/>
          <a:stretch/>
        </p:blipFill>
        <p:spPr>
          <a:xfrm>
            <a:off x="0" y="5120640"/>
            <a:ext cx="24394486" cy="1213802"/>
          </a:xfrm>
          <a:prstGeom prst="rect">
            <a:avLst/>
          </a:prstGeom>
        </p:spPr>
      </p:pic>
    </p:spTree>
    <p:extLst>
      <p:ext uri="{BB962C8B-B14F-4D97-AF65-F5344CB8AC3E}">
        <p14:creationId xmlns:p14="http://schemas.microsoft.com/office/powerpoint/2010/main" val="1541398673"/>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Order of Recursive Calls"/>
          <p:cNvSpPr txBox="1">
            <a:spLocks noGrp="1"/>
          </p:cNvSpPr>
          <p:nvPr>
            <p:ph type="title"/>
          </p:nvPr>
        </p:nvSpPr>
        <p:spPr>
          <a:prstGeom prst="rect">
            <a:avLst/>
          </a:prstGeom>
        </p:spPr>
        <p:txBody>
          <a:bodyPr/>
          <a:lstStyle/>
          <a:p>
            <a:r>
              <a:t>Order of Recursive Calls</a:t>
            </a:r>
          </a:p>
        </p:txBody>
      </p:sp>
    </p:spTree>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1" name="Group"/>
          <p:cNvGrpSpPr/>
          <p:nvPr/>
        </p:nvGrpSpPr>
        <p:grpSpPr>
          <a:xfrm>
            <a:off x="1631212" y="3027930"/>
            <a:ext cx="21112999" cy="8913646"/>
            <a:chOff x="0" y="0"/>
            <a:chExt cx="21112998" cy="8913645"/>
          </a:xfrm>
        </p:grpSpPr>
        <p:pic>
          <p:nvPicPr>
            <p:cNvPr id="49" name="Screen Shot 2014-09-16 at 6.53.10 PM.png" descr="Screen Shot 2014-09-16 at 6.53.10 PM.png"/>
            <p:cNvPicPr>
              <a:picLocks noChangeAspect="1"/>
            </p:cNvPicPr>
            <p:nvPr/>
          </p:nvPicPr>
          <p:blipFill>
            <a:blip r:embed="rId2">
              <a:extLst/>
            </a:blip>
            <a:stretch>
              <a:fillRect/>
            </a:stretch>
          </p:blipFill>
          <p:spPr>
            <a:xfrm>
              <a:off x="7227696" y="23765"/>
              <a:ext cx="13885303" cy="8889881"/>
            </a:xfrm>
            <a:prstGeom prst="rect">
              <a:avLst/>
            </a:prstGeom>
            <a:ln w="12700" cap="flat">
              <a:noFill/>
              <a:round/>
            </a:ln>
            <a:effectLst/>
          </p:spPr>
        </p:pic>
        <p:pic>
          <p:nvPicPr>
            <p:cNvPr id="50" name="Screen Shot 2014-09-16 at 6.53.03 PM.png" descr="Screen Shot 2014-09-16 at 6.53.03 PM.png"/>
            <p:cNvPicPr>
              <a:picLocks noChangeAspect="1"/>
            </p:cNvPicPr>
            <p:nvPr/>
          </p:nvPicPr>
          <p:blipFill>
            <a:blip r:embed="rId3">
              <a:extLst/>
            </a:blip>
            <a:stretch>
              <a:fillRect/>
            </a:stretch>
          </p:blipFill>
          <p:spPr>
            <a:xfrm>
              <a:off x="0" y="0"/>
              <a:ext cx="6734473" cy="5349491"/>
            </a:xfrm>
            <a:prstGeom prst="rect">
              <a:avLst/>
            </a:prstGeom>
            <a:ln w="12700" cap="flat">
              <a:noFill/>
              <a:round/>
            </a:ln>
            <a:effectLst/>
          </p:spPr>
        </p:pic>
      </p:grpSp>
      <p:sp>
        <p:nvSpPr>
          <p:cNvPr id="52"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53"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pic>
        <p:nvPicPr>
          <p:cNvPr id="54" name="Screen Shot 2013-09-17 at 8.23.54 AM.png" descr="Screen Shot 2013-09-17 at 8.23.54 AM.png"/>
          <p:cNvPicPr>
            <a:picLocks noChangeAspect="1"/>
          </p:cNvPicPr>
          <p:nvPr/>
        </p:nvPicPr>
        <p:blipFill>
          <a:blip r:embed="rId4">
            <a:extLst/>
          </a:blip>
          <a:stretch>
            <a:fillRect/>
          </a:stretch>
        </p:blipFill>
        <p:spPr>
          <a:xfrm>
            <a:off x="1549400" y="8775700"/>
            <a:ext cx="4013200" cy="3657600"/>
          </a:xfrm>
          <a:prstGeom prst="rect">
            <a:avLst/>
          </a:prstGeom>
          <a:ln w="12700"/>
        </p:spPr>
      </p:pic>
      <p:sp>
        <p:nvSpPr>
          <p:cNvPr id="55" name="The Cascade Function"/>
          <p:cNvSpPr txBox="1">
            <a:spLocks noGrp="1"/>
          </p:cNvSpPr>
          <p:nvPr>
            <p:ph type="title"/>
          </p:nvPr>
        </p:nvSpPr>
        <p:spPr>
          <a:prstGeom prst="rect">
            <a:avLst/>
          </a:prstGeom>
        </p:spPr>
        <p:txBody>
          <a:bodyPr/>
          <a:lstStyle/>
          <a:p>
            <a:r>
              <a:t>The Cascade Function</a:t>
            </a:r>
          </a:p>
        </p:txBody>
      </p:sp>
      <p:sp>
        <p:nvSpPr>
          <p:cNvPr id="56" name="Each cascade frame is from a different call to cascade.…"/>
          <p:cNvSpPr txBox="1">
            <a:spLocks noGrp="1"/>
          </p:cNvSpPr>
          <p:nvPr>
            <p:ph type="body" sz="quarter" idx="1"/>
          </p:nvPr>
        </p:nvSpPr>
        <p:spPr>
          <a:xfrm>
            <a:off x="15459009" y="6913815"/>
            <a:ext cx="8044193" cy="4213688"/>
          </a:xfrm>
          <a:prstGeom prst="rect">
            <a:avLst/>
          </a:prstGeom>
        </p:spPr>
        <p:txBody>
          <a:bodyPr/>
          <a:lstStyle/>
          <a:p>
            <a:pPr marL="228600" indent="-228600">
              <a:spcBef>
                <a:spcPts val="2000"/>
              </a:spcBef>
              <a:buClr>
                <a:srgbClr val="909090"/>
              </a:buClr>
              <a:buSzPct val="100000"/>
              <a:buFont typeface="Arial"/>
              <a:buChar char="•"/>
            </a:pPr>
            <a:r>
              <a:t>Each cascade frame is from a different call to cascade.</a:t>
            </a:r>
          </a:p>
          <a:p>
            <a:pPr marL="228600" indent="-228600">
              <a:spcBef>
                <a:spcPts val="2000"/>
              </a:spcBef>
              <a:buClr>
                <a:srgbClr val="909090"/>
              </a:buClr>
              <a:buSzPct val="100000"/>
              <a:buFont typeface="Arial"/>
              <a:buChar char="•"/>
            </a:pPr>
            <a:r>
              <a:t>Until the Return value appears, that call has not completed.</a:t>
            </a:r>
          </a:p>
          <a:p>
            <a:pPr marL="228600" indent="-228600">
              <a:spcBef>
                <a:spcPts val="2000"/>
              </a:spcBef>
              <a:buClr>
                <a:srgbClr val="909090"/>
              </a:buClr>
              <a:buSzPct val="100000"/>
              <a:buFont typeface="Arial"/>
              <a:buChar char="•"/>
            </a:pPr>
            <a:r>
              <a:t>Any statement can appear before or after the recursive call.</a:t>
            </a:r>
          </a:p>
        </p:txBody>
      </p:sp>
      <p:sp>
        <p:nvSpPr>
          <p:cNvPr id="57" name="(Demo)"/>
          <p:cNvSpPr txBox="1"/>
          <p:nvPr/>
        </p:nvSpPr>
        <p:spPr>
          <a:xfrm>
            <a:off x="10837875" y="2267883"/>
            <a:ext cx="2735364" cy="5950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ctr"/>
            <a:r>
              <a:rPr dirty="0"/>
              <a:t>(</a:t>
            </a:r>
            <a:r>
              <a:rPr lang="en-US" dirty="0"/>
              <a:t>OPT </a:t>
            </a:r>
            <a:r>
              <a:rPr dirty="0"/>
              <a:t>Demo)</a:t>
            </a:r>
          </a:p>
        </p:txBody>
      </p:sp>
      <p:sp>
        <p:nvSpPr>
          <p:cNvPr id="58" name="Slide Number"/>
          <p:cNvSpPr txBox="1">
            <a:spLocks noGrp="1"/>
          </p:cNvSpPr>
          <p:nvPr>
            <p:ph type="sldNum" sz="quarter" idx="2"/>
          </p:nvPr>
        </p:nvSpPr>
        <p:spPr>
          <a:xfrm>
            <a:off x="23414566" y="13096875"/>
            <a:ext cx="127001" cy="22195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a:t>
            </a:fld>
            <a:endParaRPr/>
          </a:p>
        </p:txBody>
      </p:sp>
      <p:grpSp>
        <p:nvGrpSpPr>
          <p:cNvPr id="61" name="Group"/>
          <p:cNvGrpSpPr/>
          <p:nvPr/>
        </p:nvGrpSpPr>
        <p:grpSpPr>
          <a:xfrm>
            <a:off x="4800600" y="6578600"/>
            <a:ext cx="13017500" cy="3848100"/>
            <a:chOff x="0" y="0"/>
            <a:chExt cx="13017500" cy="3848100"/>
          </a:xfrm>
        </p:grpSpPr>
        <p:sp>
          <p:nvSpPr>
            <p:cNvPr id="59" name="Rectangle"/>
            <p:cNvSpPr/>
            <p:nvPr/>
          </p:nvSpPr>
          <p:spPr>
            <a:xfrm>
              <a:off x="11544300" y="3289300"/>
              <a:ext cx="1473200" cy="558800"/>
            </a:xfrm>
            <a:prstGeom prst="rect">
              <a:avLst/>
            </a:prstGeom>
            <a:solidFill>
              <a:srgbClr val="FCE100">
                <a:alpha val="29000"/>
              </a:srgbClr>
            </a:solidFill>
            <a:ln w="12700" cap="flat">
              <a:noFill/>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60" name="Rectangle"/>
            <p:cNvSpPr/>
            <p:nvPr/>
          </p:nvSpPr>
          <p:spPr>
            <a:xfrm>
              <a:off x="0" y="0"/>
              <a:ext cx="1981200" cy="558800"/>
            </a:xfrm>
            <a:prstGeom prst="rect">
              <a:avLst/>
            </a:prstGeom>
            <a:solidFill>
              <a:srgbClr val="FCE100">
                <a:alpha val="29000"/>
              </a:srgbClr>
            </a:solidFill>
            <a:ln w="12700" cap="flat">
              <a:noFill/>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grpSp>
        <p:nvGrpSpPr>
          <p:cNvPr id="64" name="Group"/>
          <p:cNvGrpSpPr/>
          <p:nvPr/>
        </p:nvGrpSpPr>
        <p:grpSpPr>
          <a:xfrm>
            <a:off x="4877593" y="5481228"/>
            <a:ext cx="18605501" cy="4470401"/>
            <a:chOff x="0" y="0"/>
            <a:chExt cx="18605500" cy="4470400"/>
          </a:xfrm>
        </p:grpSpPr>
        <p:sp>
          <p:nvSpPr>
            <p:cNvPr id="62" name="Rectangle"/>
            <p:cNvSpPr/>
            <p:nvPr/>
          </p:nvSpPr>
          <p:spPr>
            <a:xfrm>
              <a:off x="16814800" y="3911600"/>
              <a:ext cx="1790700" cy="558800"/>
            </a:xfrm>
            <a:prstGeom prst="rect">
              <a:avLst/>
            </a:prstGeom>
            <a:solidFill>
              <a:srgbClr val="D73027">
                <a:alpha val="15000"/>
              </a:srgbClr>
            </a:solidFill>
            <a:ln w="12700" cap="flat">
              <a:noFill/>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63" name="Rectangle"/>
            <p:cNvSpPr/>
            <p:nvPr/>
          </p:nvSpPr>
          <p:spPr>
            <a:xfrm>
              <a:off x="0" y="0"/>
              <a:ext cx="1892300" cy="558800"/>
            </a:xfrm>
            <a:prstGeom prst="rect">
              <a:avLst/>
            </a:prstGeom>
            <a:solidFill>
              <a:srgbClr val="D73027">
                <a:alpha val="15000"/>
              </a:srgbClr>
            </a:solidFill>
            <a:ln w="12700" cap="flat">
              <a:noFill/>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sp>
        <p:nvSpPr>
          <p:cNvPr id="65" name="Line"/>
          <p:cNvSpPr/>
          <p:nvPr/>
        </p:nvSpPr>
        <p:spPr>
          <a:xfrm>
            <a:off x="2681882" y="9738476"/>
            <a:ext cx="6489630" cy="1369758"/>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20359" y="0"/>
                  <a:pt x="14874" y="2672"/>
                  <a:pt x="12819" y="2843"/>
                </a:cubicBezTo>
                <a:cubicBezTo>
                  <a:pt x="10764" y="3013"/>
                  <a:pt x="11528" y="17955"/>
                  <a:pt x="9728" y="17955"/>
                </a:cubicBezTo>
                <a:cubicBezTo>
                  <a:pt x="7927" y="17955"/>
                  <a:pt x="0" y="21600"/>
                  <a:pt x="0" y="21600"/>
                </a:cubicBezTo>
              </a:path>
            </a:pathLst>
          </a:custGeom>
          <a:ln w="76200">
            <a:solidFill>
              <a:srgbClr val="00C538"/>
            </a:solidFill>
            <a:custDash>
              <a:ds d="200000" sp="200000"/>
            </a:custDash>
            <a:tailEnd type="stealth"/>
          </a:ln>
        </p:spPr>
        <p:txBody>
          <a:bodyPr lIns="50800" tIns="50800" rIns="50800" bIns="50800" anchor="ctr"/>
          <a:lstStyle/>
          <a:p>
            <a:pPr algn="ctr">
              <a:defRPr>
                <a:solidFill>
                  <a:srgbClr val="4B4B4B"/>
                </a:solidFill>
                <a:uFill>
                  <a:solidFill>
                    <a:srgbClr val="4B4B4B"/>
                  </a:solidFill>
                </a:uFill>
              </a:defRPr>
            </a:pPr>
            <a:endParaRPr/>
          </a:p>
        </p:txBody>
      </p:sp>
      <p:grpSp>
        <p:nvGrpSpPr>
          <p:cNvPr id="68" name="Group"/>
          <p:cNvGrpSpPr/>
          <p:nvPr/>
        </p:nvGrpSpPr>
        <p:grpSpPr>
          <a:xfrm>
            <a:off x="2427699" y="7196435"/>
            <a:ext cx="6997996" cy="4470401"/>
            <a:chOff x="0" y="0"/>
            <a:chExt cx="6997994" cy="4470400"/>
          </a:xfrm>
        </p:grpSpPr>
        <p:sp>
          <p:nvSpPr>
            <p:cNvPr id="66" name="Line"/>
            <p:cNvSpPr/>
            <p:nvPr/>
          </p:nvSpPr>
          <p:spPr>
            <a:xfrm>
              <a:off x="126715" y="0"/>
              <a:ext cx="6871280" cy="3303614"/>
            </a:xfrm>
            <a:custGeom>
              <a:avLst/>
              <a:gdLst/>
              <a:ahLst/>
              <a:cxnLst>
                <a:cxn ang="0">
                  <a:pos x="wd2" y="hd2"/>
                </a:cxn>
                <a:cxn ang="5400000">
                  <a:pos x="wd2" y="hd2"/>
                </a:cxn>
                <a:cxn ang="10800000">
                  <a:pos x="wd2" y="hd2"/>
                </a:cxn>
                <a:cxn ang="16200000">
                  <a:pos x="wd2" y="hd2"/>
                </a:cxn>
              </a:cxnLst>
              <a:rect l="0" t="0" r="r" b="b"/>
              <a:pathLst>
                <a:path w="21600" h="21265" extrusionOk="0">
                  <a:moveTo>
                    <a:pt x="21600" y="69"/>
                  </a:moveTo>
                  <a:cubicBezTo>
                    <a:pt x="20612" y="-48"/>
                    <a:pt x="19241" y="-335"/>
                    <a:pt x="19241" y="2473"/>
                  </a:cubicBezTo>
                  <a:cubicBezTo>
                    <a:pt x="19241" y="5280"/>
                    <a:pt x="19619" y="14916"/>
                    <a:pt x="17762" y="15438"/>
                  </a:cubicBezTo>
                  <a:cubicBezTo>
                    <a:pt x="15906" y="15960"/>
                    <a:pt x="12959" y="16253"/>
                    <a:pt x="11254" y="16371"/>
                  </a:cubicBezTo>
                  <a:cubicBezTo>
                    <a:pt x="9548" y="16489"/>
                    <a:pt x="10352" y="20948"/>
                    <a:pt x="7753" y="20661"/>
                  </a:cubicBezTo>
                  <a:cubicBezTo>
                    <a:pt x="5155" y="20374"/>
                    <a:pt x="0" y="21265"/>
                    <a:pt x="0" y="21265"/>
                  </a:cubicBezTo>
                </a:path>
              </a:pathLst>
            </a:custGeom>
            <a:noFill/>
            <a:ln w="76200" cap="flat">
              <a:solidFill>
                <a:srgbClr val="F46D43"/>
              </a:solidFill>
              <a:custDash>
                <a:ds d="200000" sp="200000"/>
              </a:custDash>
              <a:round/>
              <a:tailEnd type="stealth" w="med" len="me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67" name="Line"/>
            <p:cNvSpPr/>
            <p:nvPr/>
          </p:nvSpPr>
          <p:spPr>
            <a:xfrm>
              <a:off x="0" y="2905644"/>
              <a:ext cx="3247853" cy="1564757"/>
            </a:xfrm>
            <a:custGeom>
              <a:avLst/>
              <a:gdLst/>
              <a:ahLst/>
              <a:cxnLst>
                <a:cxn ang="0">
                  <a:pos x="wd2" y="hd2"/>
                </a:cxn>
                <a:cxn ang="5400000">
                  <a:pos x="wd2" y="hd2"/>
                </a:cxn>
                <a:cxn ang="10800000">
                  <a:pos x="wd2" y="hd2"/>
                </a:cxn>
                <a:cxn ang="16200000">
                  <a:pos x="wd2" y="hd2"/>
                </a:cxn>
              </a:cxnLst>
              <a:rect l="0" t="0" r="r" b="b"/>
              <a:pathLst>
                <a:path w="21600" h="21600" extrusionOk="0">
                  <a:moveTo>
                    <a:pt x="21600" y="0"/>
                  </a:moveTo>
                  <a:cubicBezTo>
                    <a:pt x="19801" y="6549"/>
                    <a:pt x="20769" y="19347"/>
                    <a:pt x="14942" y="19770"/>
                  </a:cubicBezTo>
                  <a:cubicBezTo>
                    <a:pt x="9115" y="20192"/>
                    <a:pt x="0" y="21600"/>
                    <a:pt x="0" y="21600"/>
                  </a:cubicBezTo>
                </a:path>
              </a:pathLst>
            </a:custGeom>
            <a:noFill/>
            <a:ln w="76200" cap="flat">
              <a:solidFill>
                <a:srgbClr val="F46D43"/>
              </a:solidFill>
              <a:custDash>
                <a:ds d="200000" sp="200000"/>
              </a:custDash>
              <a:round/>
              <a:tailEnd type="stealth" w="med" len="me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sp>
        <p:nvSpPr>
          <p:cNvPr id="69" name="http://pythontutor.com/composingprograms.html#code=def%20cascade%28n%29%3A%20%20%20%20%0A%20%20%20%20if%20n%20%3C%2010%3A%20%20%20%20%20%20%20%20%0A%20%20%20%20%20%20%20%20print%28n%29%20%20%20%20%0A%20%20%20%20else%3A%20%20%20%20%20%20%20%20%0A%20%20%20%20%20%20%20%20print%28n%29%20%20%20%20%20%20%20%20%0A%20%20%20%20%20%20%20%20cascade%28n//10%29%20%20%20%20%20%20%20%20%0A%20%20%20%20%20%20%20%20print%28n%29%20%20%20%20%20%20%20%20%0A%20%20%20%20%20%20%20%20%0Acascade%28123%29&amp;cumulative=true&amp;curInstr=0&amp;mode=display&amp;origin=composingprograms.js&amp;py=3&amp;rawInputLstJSON=%5B%5D"/>
          <p:cNvSpPr txBox="1"/>
          <p:nvPr/>
        </p:nvSpPr>
        <p:spPr>
          <a:xfrm>
            <a:off x="1542668" y="13160375"/>
            <a:ext cx="21298665" cy="330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a:defRPr sz="800"/>
            </a:lvl1pPr>
          </a:lstStyle>
          <a:p>
            <a:r>
              <a:rPr dirty="0"/>
              <a:t>http://</a:t>
            </a:r>
            <a:r>
              <a:rPr dirty="0" err="1"/>
              <a:t>pythontutor.com</a:t>
            </a:r>
            <a:r>
              <a:rPr dirty="0"/>
              <a:t>/</a:t>
            </a:r>
            <a:r>
              <a:rPr dirty="0" err="1"/>
              <a:t>composingprograms.html#code</a:t>
            </a:r>
            <a:r>
              <a:rPr dirty="0"/>
              <a:t>=def%20cascade%28n%29%3A%20%20%20%20%0A%20%20%20%20if%20n%20%3C%2010%3A%20%20%20%20%20%20%20%20%0A%20%20%20%20%20%20%20%20print%28n%29%20%20%20%20%0A%20%20%20%20else%3A%20%20%20%20%20%20%20%20%0A%20%20%20%20%20%20%20%20print%28n%29%20%20%20%20%20%20%20%20%0A%20%20%20%20%20%20%20%20cascade%28n//10%29%20%20%20%20%20%20%20%20%0A%20%20%20%20%20%20%20%20print%28n%29%20%20%20%20%20%20%20%20%0A%20%20%20%20%20%20%20%20%0Acascade%28123%29&amp;cumulative=</a:t>
            </a:r>
            <a:r>
              <a:rPr dirty="0" err="1"/>
              <a:t>true&amp;curInstr</a:t>
            </a:r>
            <a:r>
              <a:rPr dirty="0"/>
              <a:t>=0&amp;mode=</a:t>
            </a:r>
            <a:r>
              <a:rPr dirty="0" err="1"/>
              <a:t>display&amp;origin</a:t>
            </a:r>
            <a:r>
              <a:rPr dirty="0"/>
              <a:t>=</a:t>
            </a:r>
            <a:r>
              <a:rPr dirty="0" err="1"/>
              <a:t>composingprograms.js&amp;py</a:t>
            </a:r>
            <a:r>
              <a:rPr dirty="0"/>
              <a:t>=3&amp;rawInputLstJSON=%5B%5D</a:t>
            </a: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5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5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56">
                                            <p:bg/>
                                          </p:spTgt>
                                        </p:tgtEl>
                                        <p:attrNameLst>
                                          <p:attrName>style.visibility</p:attrName>
                                        </p:attrNameLst>
                                      </p:cBhvr>
                                      <p:to>
                                        <p:strVal val="visible"/>
                                      </p:to>
                                    </p:set>
                                  </p:childTnLst>
                                </p:cTn>
                              </p:par>
                              <p:par>
                                <p:cTn id="15" presetID="1" presetClass="entr" presetSubtype="0" fill="hold" grpId="3" nodeType="withEffect">
                                  <p:stCondLst>
                                    <p:cond delay="0"/>
                                  </p:stCondLst>
                                  <p:iterate>
                                    <p:tmAbs val="0"/>
                                  </p:iterate>
                                  <p:childTnLst>
                                    <p:set>
                                      <p:cBhvr>
                                        <p:cTn id="16" fill="hold"/>
                                        <p:tgtEl>
                                          <p:spTgt spid="56">
                                            <p:txEl>
                                              <p:pRg st="0" end="0"/>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3" nodeType="clickEffect">
                                  <p:stCondLst>
                                    <p:cond delay="0"/>
                                  </p:stCondLst>
                                  <p:iterate>
                                    <p:tmAbs val="0"/>
                                  </p:iterate>
                                  <p:childTnLst>
                                    <p:set>
                                      <p:cBhvr>
                                        <p:cTn id="20" fill="hold"/>
                                        <p:tgtEl>
                                          <p:spTgt spid="56">
                                            <p:txEl>
                                              <p:pRg st="1" end="1"/>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3" nodeType="clickEffect">
                                  <p:stCondLst>
                                    <p:cond delay="0"/>
                                  </p:stCondLst>
                                  <p:iterate>
                                    <p:tmAbs val="0"/>
                                  </p:iterate>
                                  <p:childTnLst>
                                    <p:set>
                                      <p:cBhvr>
                                        <p:cTn id="24" fill="hold"/>
                                        <p:tgtEl>
                                          <p:spTgt spid="56">
                                            <p:txEl>
                                              <p:pRg st="2" end="2"/>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4" nodeType="clickEffect">
                                  <p:stCondLst>
                                    <p:cond delay="0"/>
                                  </p:stCondLst>
                                  <p:iterate>
                                    <p:tmAbs val="0"/>
                                  </p:iterate>
                                  <p:childTnLst>
                                    <p:set>
                                      <p:cBhvr>
                                        <p:cTn id="28" fill="hold"/>
                                        <p:tgtEl>
                                          <p:spTgt spid="64"/>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5" nodeType="clickEffect">
                                  <p:stCondLst>
                                    <p:cond delay="0"/>
                                  </p:stCondLst>
                                  <p:iterate>
                                    <p:tmAbs val="0"/>
                                  </p:iterate>
                                  <p:childTnLst>
                                    <p:set>
                                      <p:cBhvr>
                                        <p:cTn id="32" fill="hold"/>
                                        <p:tgtEl>
                                          <p:spTgt spid="61"/>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22" presetClass="entr" presetSubtype="2" fill="hold" grpId="6" nodeType="clickEffect">
                                  <p:stCondLst>
                                    <p:cond delay="0"/>
                                  </p:stCondLst>
                                  <p:iterate>
                                    <p:tmAbs val="0"/>
                                  </p:iterate>
                                  <p:childTnLst>
                                    <p:set>
                                      <p:cBhvr>
                                        <p:cTn id="36" fill="hold"/>
                                        <p:tgtEl>
                                          <p:spTgt spid="65"/>
                                        </p:tgtEl>
                                        <p:attrNameLst>
                                          <p:attrName>style.visibility</p:attrName>
                                        </p:attrNameLst>
                                      </p:cBhvr>
                                      <p:to>
                                        <p:strVal val="visible"/>
                                      </p:to>
                                    </p:set>
                                    <p:animEffect transition="in" filter="wipe(right)">
                                      <p:cBhvr>
                                        <p:cTn id="37" dur="250"/>
                                        <p:tgtEl>
                                          <p:spTgt spid="65"/>
                                        </p:tgtEl>
                                      </p:cBhvr>
                                    </p:animEffect>
                                  </p:childTnLst>
                                </p:cTn>
                              </p:par>
                            </p:childTnLst>
                          </p:cTn>
                        </p:par>
                      </p:childTnLst>
                    </p:cTn>
                  </p:par>
                  <p:par>
                    <p:cTn id="38" fill="hold">
                      <p:stCondLst>
                        <p:cond delay="indefinite"/>
                      </p:stCondLst>
                      <p:childTnLst>
                        <p:par>
                          <p:cTn id="39" fill="hold">
                            <p:stCondLst>
                              <p:cond delay="0"/>
                            </p:stCondLst>
                            <p:childTnLst>
                              <p:par>
                                <p:cTn id="40" presetID="22" presetClass="entr" presetSubtype="2" fill="hold" grpId="7" nodeType="clickEffect">
                                  <p:stCondLst>
                                    <p:cond delay="0"/>
                                  </p:stCondLst>
                                  <p:iterate>
                                    <p:tmAbs val="0"/>
                                  </p:iterate>
                                  <p:childTnLst>
                                    <p:set>
                                      <p:cBhvr>
                                        <p:cTn id="41" fill="hold"/>
                                        <p:tgtEl>
                                          <p:spTgt spid="68"/>
                                        </p:tgtEl>
                                        <p:attrNameLst>
                                          <p:attrName>style.visibility</p:attrName>
                                        </p:attrNameLst>
                                      </p:cBhvr>
                                      <p:to>
                                        <p:strVal val="visible"/>
                                      </p:to>
                                    </p:set>
                                    <p:animEffect transition="in" filter="wipe(right)">
                                      <p:cBhvr>
                                        <p:cTn id="42" dur="25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1" animBg="1" advAuto="0"/>
      <p:bldP spid="54" grpId="2" animBg="1" advAuto="0"/>
      <p:bldP spid="56" grpId="3" build="p" bldLvl="5" animBg="1" advAuto="0"/>
      <p:bldP spid="61" grpId="5" animBg="1" advAuto="0"/>
      <p:bldP spid="64" grpId="4" animBg="1" advAuto="0"/>
      <p:bldP spid="65" grpId="6" animBg="1" advAuto="0"/>
      <p:bldP spid="68" grpId="7"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72"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73" name="Two Definitions of Cascade"/>
          <p:cNvSpPr txBox="1">
            <a:spLocks noGrp="1"/>
          </p:cNvSpPr>
          <p:nvPr>
            <p:ph type="title"/>
          </p:nvPr>
        </p:nvSpPr>
        <p:spPr>
          <a:prstGeom prst="rect">
            <a:avLst/>
          </a:prstGeom>
        </p:spPr>
        <p:txBody>
          <a:bodyPr/>
          <a:lstStyle/>
          <a:p>
            <a:r>
              <a:t>Two Definitions of Cascade</a:t>
            </a:r>
          </a:p>
        </p:txBody>
      </p:sp>
      <p:sp>
        <p:nvSpPr>
          <p:cNvPr id="74" name="Slide Number"/>
          <p:cNvSpPr txBox="1">
            <a:spLocks noGrp="1"/>
          </p:cNvSpPr>
          <p:nvPr>
            <p:ph type="sldNum" sz="quarter" idx="2"/>
          </p:nvPr>
        </p:nvSpPr>
        <p:spPr>
          <a:xfrm>
            <a:off x="23414566" y="13096875"/>
            <a:ext cx="127001" cy="22195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5</a:t>
            </a:fld>
            <a:endParaRPr/>
          </a:p>
        </p:txBody>
      </p:sp>
      <p:grpSp>
        <p:nvGrpSpPr>
          <p:cNvPr id="77" name="Group"/>
          <p:cNvGrpSpPr/>
          <p:nvPr/>
        </p:nvGrpSpPr>
        <p:grpSpPr>
          <a:xfrm>
            <a:off x="3975100" y="4038600"/>
            <a:ext cx="15787490" cy="3543301"/>
            <a:chOff x="0" y="158750"/>
            <a:chExt cx="15787489" cy="3543299"/>
          </a:xfrm>
        </p:grpSpPr>
        <p:sp>
          <p:nvSpPr>
            <p:cNvPr id="75" name="def cascade(n):…"/>
            <p:cNvSpPr txBox="1"/>
            <p:nvPr/>
          </p:nvSpPr>
          <p:spPr>
            <a:xfrm>
              <a:off x="0" y="222250"/>
              <a:ext cx="5741790" cy="34798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marL="0" marR="0" defTabSz="457200">
                <a:lnSpc>
                  <a:spcPts val="5300"/>
                </a:lnSpc>
                <a:defRPr>
                  <a:solidFill>
                    <a:srgbClr val="0066BB"/>
                  </a:solidFill>
                  <a:uFillTx/>
                </a:defRPr>
              </a:pPr>
              <a:r>
                <a:rPr>
                  <a:solidFill>
                    <a:srgbClr val="008800"/>
                  </a:solidFill>
                </a:rPr>
                <a:t>def</a:t>
              </a:r>
              <a:r>
                <a:rPr>
                  <a:solidFill>
                    <a:srgbClr val="000000"/>
                  </a:solidFill>
                </a:rPr>
                <a:t> </a:t>
              </a:r>
              <a:r>
                <a:t>cascade</a:t>
              </a:r>
              <a:r>
                <a:rPr>
                  <a:solidFill>
                    <a:srgbClr val="000000"/>
                  </a:solidFill>
                </a:rPr>
                <a:t>(n):</a:t>
              </a:r>
            </a:p>
            <a:p>
              <a:pPr marL="0" marR="0" defTabSz="457200">
                <a:lnSpc>
                  <a:spcPts val="5300"/>
                </a:lnSpc>
                <a:defRPr>
                  <a:uFillTx/>
                </a:defRPr>
              </a:pPr>
              <a:r>
                <a:t>    </a:t>
              </a:r>
              <a:r>
                <a:rPr>
                  <a:solidFill>
                    <a:srgbClr val="008800"/>
                  </a:solidFill>
                </a:rPr>
                <a:t>if</a:t>
              </a:r>
              <a:r>
                <a:t> n </a:t>
              </a:r>
              <a:r>
                <a:rPr>
                  <a:solidFill>
                    <a:srgbClr val="323333"/>
                  </a:solidFill>
                </a:rPr>
                <a:t>&lt;</a:t>
              </a:r>
              <a:r>
                <a:t> </a:t>
              </a:r>
              <a:r>
                <a:rPr>
                  <a:solidFill>
                    <a:srgbClr val="032ADD"/>
                  </a:solidFill>
                </a:rPr>
                <a:t>10</a:t>
              </a:r>
              <a:r>
                <a:t>:</a:t>
              </a:r>
            </a:p>
            <a:p>
              <a:pPr marL="0" marR="0" defTabSz="457200">
                <a:lnSpc>
                  <a:spcPts val="5300"/>
                </a:lnSpc>
                <a:defRPr>
                  <a:uFillTx/>
                </a:defRPr>
              </a:pPr>
              <a:r>
                <a:t>        </a:t>
              </a:r>
              <a:r>
                <a:rPr>
                  <a:solidFill>
                    <a:srgbClr val="01701F"/>
                  </a:solidFill>
                </a:rPr>
                <a:t>print</a:t>
              </a:r>
              <a:r>
                <a:t>(n)</a:t>
              </a:r>
            </a:p>
            <a:p>
              <a:pPr marL="0" marR="0" defTabSz="457200">
                <a:lnSpc>
                  <a:spcPts val="5300"/>
                </a:lnSpc>
                <a:defRPr>
                  <a:uFillTx/>
                </a:defRPr>
              </a:pPr>
              <a:r>
                <a:t>    </a:t>
              </a:r>
              <a:r>
                <a:rPr>
                  <a:solidFill>
                    <a:srgbClr val="008800"/>
                  </a:solidFill>
                </a:rPr>
                <a:t>else</a:t>
              </a:r>
              <a:r>
                <a:t>:</a:t>
              </a:r>
            </a:p>
            <a:p>
              <a:pPr marL="0" marR="0" defTabSz="457200">
                <a:lnSpc>
                  <a:spcPts val="5300"/>
                </a:lnSpc>
                <a:defRPr>
                  <a:uFillTx/>
                </a:defRPr>
              </a:pPr>
              <a:r>
                <a:t>        </a:t>
              </a:r>
              <a:r>
                <a:rPr>
                  <a:solidFill>
                    <a:srgbClr val="01701F"/>
                  </a:solidFill>
                </a:rPr>
                <a:t>print</a:t>
              </a:r>
              <a:r>
                <a:t>(n)</a:t>
              </a:r>
            </a:p>
            <a:p>
              <a:pPr marL="0" marR="0" defTabSz="457200">
                <a:lnSpc>
                  <a:spcPts val="5300"/>
                </a:lnSpc>
                <a:defRPr>
                  <a:uFillTx/>
                </a:defRPr>
              </a:pPr>
              <a:r>
                <a:t>        cascade(n</a:t>
              </a:r>
              <a:r>
                <a:rPr>
                  <a:solidFill>
                    <a:srgbClr val="323333"/>
                  </a:solidFill>
                </a:rPr>
                <a:t>//</a:t>
              </a:r>
              <a:r>
                <a:rPr>
                  <a:solidFill>
                    <a:srgbClr val="032ADD"/>
                  </a:solidFill>
                </a:rPr>
                <a:t>10</a:t>
              </a:r>
              <a:r>
                <a:t>)</a:t>
              </a:r>
            </a:p>
            <a:p>
              <a:pPr marL="0" marR="0" defTabSz="457200">
                <a:lnSpc>
                  <a:spcPts val="5300"/>
                </a:lnSpc>
                <a:defRPr>
                  <a:uFillTx/>
                </a:defRPr>
              </a:pPr>
              <a:r>
                <a:t>        </a:t>
              </a:r>
              <a:r>
                <a:rPr>
                  <a:solidFill>
                    <a:srgbClr val="01701F"/>
                  </a:solidFill>
                </a:rPr>
                <a:t>print</a:t>
              </a:r>
              <a:r>
                <a:t>(n)</a:t>
              </a:r>
            </a:p>
          </p:txBody>
        </p:sp>
        <p:sp>
          <p:nvSpPr>
            <p:cNvPr id="76" name="def cascade(n):…"/>
            <p:cNvSpPr txBox="1"/>
            <p:nvPr/>
          </p:nvSpPr>
          <p:spPr>
            <a:xfrm>
              <a:off x="10045700" y="158750"/>
              <a:ext cx="5741790" cy="25146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marL="0" marR="0" defTabSz="457200">
                <a:lnSpc>
                  <a:spcPts val="5300"/>
                </a:lnSpc>
                <a:defRPr>
                  <a:solidFill>
                    <a:srgbClr val="0066BB"/>
                  </a:solidFill>
                  <a:uFillTx/>
                </a:defRPr>
              </a:pPr>
              <a:r>
                <a:rPr>
                  <a:solidFill>
                    <a:srgbClr val="008800"/>
                  </a:solidFill>
                </a:rPr>
                <a:t>def</a:t>
              </a:r>
              <a:r>
                <a:rPr>
                  <a:solidFill>
                    <a:srgbClr val="000000"/>
                  </a:solidFill>
                </a:rPr>
                <a:t> </a:t>
              </a:r>
              <a:r>
                <a:t>cascade</a:t>
              </a:r>
              <a:r>
                <a:rPr>
                  <a:solidFill>
                    <a:srgbClr val="000000"/>
                  </a:solidFill>
                </a:rPr>
                <a:t>(n):</a:t>
              </a:r>
            </a:p>
            <a:p>
              <a:pPr marL="0" marR="0" defTabSz="457200">
                <a:lnSpc>
                  <a:spcPts val="5300"/>
                </a:lnSpc>
                <a:defRPr>
                  <a:solidFill>
                    <a:srgbClr val="01701F"/>
                  </a:solidFill>
                  <a:uFillTx/>
                </a:defRPr>
              </a:pPr>
              <a:r>
                <a:rPr>
                  <a:solidFill>
                    <a:srgbClr val="000000"/>
                  </a:solidFill>
                </a:rPr>
                <a:t>    </a:t>
              </a:r>
              <a:r>
                <a:t>print</a:t>
              </a:r>
              <a:r>
                <a:rPr>
                  <a:solidFill>
                    <a:srgbClr val="000000"/>
                  </a:solidFill>
                </a:rPr>
                <a:t>(n)</a:t>
              </a:r>
            </a:p>
            <a:p>
              <a:pPr marL="0" marR="0" defTabSz="457200">
                <a:lnSpc>
                  <a:spcPts val="5300"/>
                </a:lnSpc>
                <a:defRPr>
                  <a:uFillTx/>
                </a:defRPr>
              </a:pPr>
              <a:r>
                <a:t>    </a:t>
              </a:r>
              <a:r>
                <a:rPr>
                  <a:solidFill>
                    <a:srgbClr val="008800"/>
                  </a:solidFill>
                </a:rPr>
                <a:t>if</a:t>
              </a:r>
              <a:r>
                <a:t> n </a:t>
              </a:r>
              <a:r>
                <a:rPr>
                  <a:solidFill>
                    <a:srgbClr val="323333"/>
                  </a:solidFill>
                </a:rPr>
                <a:t>&gt;=</a:t>
              </a:r>
              <a:r>
                <a:t> </a:t>
              </a:r>
              <a:r>
                <a:rPr>
                  <a:solidFill>
                    <a:srgbClr val="032ADD"/>
                  </a:solidFill>
                </a:rPr>
                <a:t>10</a:t>
              </a:r>
              <a:r>
                <a:t>:</a:t>
              </a:r>
            </a:p>
            <a:p>
              <a:pPr marL="0" marR="0" defTabSz="457200">
                <a:lnSpc>
                  <a:spcPts val="5300"/>
                </a:lnSpc>
                <a:defRPr>
                  <a:uFillTx/>
                </a:defRPr>
              </a:pPr>
              <a:r>
                <a:t>        cascade(n</a:t>
              </a:r>
              <a:r>
                <a:rPr>
                  <a:solidFill>
                    <a:srgbClr val="323333"/>
                  </a:solidFill>
                </a:rPr>
                <a:t>//</a:t>
              </a:r>
              <a:r>
                <a:rPr>
                  <a:solidFill>
                    <a:srgbClr val="032ADD"/>
                  </a:solidFill>
                </a:rPr>
                <a:t>10</a:t>
              </a:r>
              <a:r>
                <a:t>)</a:t>
              </a:r>
            </a:p>
            <a:p>
              <a:pPr marL="0" marR="0" defTabSz="457200">
                <a:lnSpc>
                  <a:spcPts val="5300"/>
                </a:lnSpc>
                <a:defRPr>
                  <a:uFillTx/>
                </a:defRPr>
              </a:pPr>
              <a:r>
                <a:t>        </a:t>
              </a:r>
              <a:r>
                <a:rPr>
                  <a:solidFill>
                    <a:srgbClr val="01701F"/>
                  </a:solidFill>
                </a:rPr>
                <a:t>print</a:t>
              </a:r>
              <a:r>
                <a:t>(n)</a:t>
              </a:r>
            </a:p>
          </p:txBody>
        </p:sp>
      </p:grpSp>
      <p:sp>
        <p:nvSpPr>
          <p:cNvPr id="78" name="(Demo)"/>
          <p:cNvSpPr txBox="1"/>
          <p:nvPr/>
        </p:nvSpPr>
        <p:spPr>
          <a:xfrm>
            <a:off x="8772430" y="2432189"/>
            <a:ext cx="6191439" cy="5950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gn="ctr"/>
            <a:r>
              <a:rPr dirty="0"/>
              <a:t>(Demo</a:t>
            </a:r>
            <a:r>
              <a:rPr lang="en-US" dirty="0"/>
              <a:t>, clean up cascade</a:t>
            </a:r>
            <a:r>
              <a:rPr dirty="0"/>
              <a:t>)</a:t>
            </a:r>
          </a:p>
        </p:txBody>
      </p:sp>
      <p:sp>
        <p:nvSpPr>
          <p:cNvPr id="79" name="If two implementations are equally clear, then shorter is usually better…"/>
          <p:cNvSpPr txBox="1"/>
          <p:nvPr/>
        </p:nvSpPr>
        <p:spPr>
          <a:xfrm>
            <a:off x="1511300" y="9067800"/>
            <a:ext cx="20713700" cy="32258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p>
            <a:pPr marL="508000" lvl="1" indent="-508000">
              <a:spcBef>
                <a:spcPts val="2000"/>
              </a:spcBef>
              <a:buClr>
                <a:srgbClr val="909090"/>
              </a:buClr>
              <a:buSzPct val="100000"/>
              <a:buFont typeface="Arial"/>
              <a:buChar char="•"/>
            </a:pPr>
            <a:r>
              <a:t>If two implementations are equally clear, then shorter is usually better</a:t>
            </a:r>
          </a:p>
          <a:p>
            <a:pPr marL="508000" lvl="1" indent="-508000">
              <a:spcBef>
                <a:spcPts val="2000"/>
              </a:spcBef>
              <a:buClr>
                <a:srgbClr val="909090"/>
              </a:buClr>
              <a:buSzPct val="100000"/>
              <a:buFont typeface="Arial"/>
              <a:buChar char="•"/>
            </a:pPr>
            <a:r>
              <a:t>In this case, the longer implementation is more clear (at least to me)</a:t>
            </a:r>
          </a:p>
          <a:p>
            <a:pPr marL="508000" lvl="1" indent="-508000">
              <a:spcBef>
                <a:spcPts val="2000"/>
              </a:spcBef>
              <a:buClr>
                <a:srgbClr val="909090"/>
              </a:buClr>
              <a:buSzPct val="100000"/>
              <a:buFont typeface="Arial"/>
              <a:buChar char="•"/>
            </a:pPr>
            <a:r>
              <a:t>When learning to write recursive functions, put the base cases first</a:t>
            </a:r>
          </a:p>
          <a:p>
            <a:pPr marL="508000" lvl="1" indent="-508000">
              <a:spcBef>
                <a:spcPts val="2000"/>
              </a:spcBef>
              <a:buClr>
                <a:srgbClr val="909090"/>
              </a:buClr>
              <a:buSzPct val="100000"/>
              <a:buFont typeface="Arial"/>
              <a:buChar char="•"/>
            </a:pPr>
            <a:r>
              <a:t>Both are recursive functions, even though only the first has typical structure</a:t>
            </a: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7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79">
                                            <p:bg/>
                                          </p:spTgt>
                                        </p:tgtEl>
                                        <p:attrNameLst>
                                          <p:attrName>style.visibility</p:attrName>
                                        </p:attrNameLst>
                                      </p:cBhvr>
                                      <p:to>
                                        <p:strVal val="visible"/>
                                      </p:to>
                                    </p:set>
                                  </p:childTnLst>
                                </p:cTn>
                              </p:par>
                              <p:par>
                                <p:cTn id="11" presetID="1" presetClass="entr" presetSubtype="0" fill="hold" grpId="2" nodeType="withEffect">
                                  <p:stCondLst>
                                    <p:cond delay="0"/>
                                  </p:stCondLst>
                                  <p:iterate>
                                    <p:tmAbs val="0"/>
                                  </p:iterate>
                                  <p:childTnLst>
                                    <p:set>
                                      <p:cBhvr>
                                        <p:cTn id="12" fill="hold"/>
                                        <p:tgtEl>
                                          <p:spTgt spid="79">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2" nodeType="clickEffect">
                                  <p:stCondLst>
                                    <p:cond delay="0"/>
                                  </p:stCondLst>
                                  <p:iterate>
                                    <p:tmAbs val="0"/>
                                  </p:iterate>
                                  <p:childTnLst>
                                    <p:set>
                                      <p:cBhvr>
                                        <p:cTn id="16" fill="hold"/>
                                        <p:tgtEl>
                                          <p:spTgt spid="79">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2" nodeType="clickEffect">
                                  <p:stCondLst>
                                    <p:cond delay="0"/>
                                  </p:stCondLst>
                                  <p:iterate>
                                    <p:tmAbs val="0"/>
                                  </p:iterate>
                                  <p:childTnLst>
                                    <p:set>
                                      <p:cBhvr>
                                        <p:cTn id="20" fill="hold"/>
                                        <p:tgtEl>
                                          <p:spTgt spid="79">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2" nodeType="clickEffect">
                                  <p:stCondLst>
                                    <p:cond delay="0"/>
                                  </p:stCondLst>
                                  <p:iterate>
                                    <p:tmAbs val="0"/>
                                  </p:iterate>
                                  <p:childTnLst>
                                    <p:set>
                                      <p:cBhvr>
                                        <p:cTn id="24" fill="hold"/>
                                        <p:tgtEl>
                                          <p:spTgt spid="7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7" grpId="1" animBg="1" advAuto="0"/>
      <p:bldP spid="79" grpId="2" build="p" bldLvl="5"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Example: Inverse Cascade"/>
          <p:cNvSpPr txBox="1">
            <a:spLocks noGrp="1"/>
          </p:cNvSpPr>
          <p:nvPr>
            <p:ph type="title"/>
          </p:nvPr>
        </p:nvSpPr>
        <p:spPr>
          <a:prstGeom prst="rect">
            <a:avLst/>
          </a:prstGeom>
        </p:spPr>
        <p:txBody>
          <a:bodyPr/>
          <a:lstStyle/>
          <a:p>
            <a:r>
              <a:t>Example: Inverse Cascade</a:t>
            </a: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 name="1 12 123 1234 123 12 1"/>
          <p:cNvSpPr txBox="1"/>
          <p:nvPr/>
        </p:nvSpPr>
        <p:spPr>
          <a:xfrm>
            <a:off x="1588199" y="3713241"/>
            <a:ext cx="1724790" cy="5257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spcBef>
                <a:spcPts val="4600"/>
              </a:spcBef>
              <a:defRPr sz="5000"/>
            </a:pPr>
            <a:r>
              <a:t>1</a:t>
            </a:r>
            <a:br/>
            <a:r>
              <a:t>12</a:t>
            </a:r>
            <a:br/>
            <a:r>
              <a:t>123</a:t>
            </a:r>
            <a:br/>
            <a:r>
              <a:t>1234</a:t>
            </a:r>
            <a:br/>
            <a:r>
              <a:t>123</a:t>
            </a:r>
            <a:br/>
            <a:r>
              <a:t>12</a:t>
            </a:r>
            <a:br/>
            <a:r>
              <a:t>1</a:t>
            </a:r>
          </a:p>
        </p:txBody>
      </p:sp>
      <p:sp>
        <p:nvSpPr>
          <p:cNvPr id="84"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85"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86" name="Inverse Cascade"/>
          <p:cNvSpPr txBox="1">
            <a:spLocks noGrp="1"/>
          </p:cNvSpPr>
          <p:nvPr>
            <p:ph type="title"/>
          </p:nvPr>
        </p:nvSpPr>
        <p:spPr>
          <a:prstGeom prst="rect">
            <a:avLst/>
          </a:prstGeom>
        </p:spPr>
        <p:txBody>
          <a:bodyPr/>
          <a:lstStyle/>
          <a:p>
            <a:r>
              <a:t>Inverse Cascade</a:t>
            </a:r>
          </a:p>
        </p:txBody>
      </p:sp>
      <p:sp>
        <p:nvSpPr>
          <p:cNvPr id="87" name="Write a function that prints an inverse cascade:"/>
          <p:cNvSpPr txBox="1">
            <a:spLocks noGrp="1"/>
          </p:cNvSpPr>
          <p:nvPr>
            <p:ph type="body" sz="quarter" idx="1"/>
          </p:nvPr>
        </p:nvSpPr>
        <p:spPr>
          <a:xfrm>
            <a:off x="838200" y="2451100"/>
            <a:ext cx="22720300" cy="1118062"/>
          </a:xfrm>
          <a:prstGeom prst="rect">
            <a:avLst/>
          </a:prstGeom>
        </p:spPr>
        <p:txBody>
          <a:bodyPr/>
          <a:lstStyle/>
          <a:p>
            <a:r>
              <a:t>Write a function that prints an inverse cascade:</a:t>
            </a:r>
          </a:p>
        </p:txBody>
      </p:sp>
      <p:sp>
        <p:nvSpPr>
          <p:cNvPr id="88" name="Slide Number"/>
          <p:cNvSpPr txBox="1">
            <a:spLocks noGrp="1"/>
          </p:cNvSpPr>
          <p:nvPr>
            <p:ph type="sldNum" sz="quarter" idx="2"/>
          </p:nvPr>
        </p:nvSpPr>
        <p:spPr>
          <a:xfrm>
            <a:off x="23414566" y="13096875"/>
            <a:ext cx="127001" cy="22195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7</a:t>
            </a:fld>
            <a:endParaRPr/>
          </a:p>
        </p:txBody>
      </p:sp>
      <p:sp>
        <p:nvSpPr>
          <p:cNvPr id="89" name="grow =   lambda n: f_then_g(grow,  print,  n//10)…"/>
          <p:cNvSpPr txBox="1"/>
          <p:nvPr/>
        </p:nvSpPr>
        <p:spPr>
          <a:xfrm>
            <a:off x="6747864" y="10709110"/>
            <a:ext cx="16170996" cy="1346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0" marR="0" defTabSz="457200">
              <a:lnSpc>
                <a:spcPts val="6500"/>
              </a:lnSpc>
              <a:defRPr sz="4200">
                <a:uFillTx/>
              </a:defRPr>
            </a:pPr>
            <a:r>
              <a:t>grow </a:t>
            </a:r>
            <a:r>
              <a:rPr>
                <a:solidFill>
                  <a:srgbClr val="323333"/>
                </a:solidFill>
              </a:rPr>
              <a:t>=</a:t>
            </a:r>
            <a:r>
              <a:t>   </a:t>
            </a:r>
            <a:r>
              <a:rPr>
                <a:solidFill>
                  <a:srgbClr val="008800"/>
                </a:solidFill>
              </a:rPr>
              <a:t>lambda</a:t>
            </a:r>
            <a:r>
              <a:t> n: f_then_g(grow,  </a:t>
            </a:r>
            <a:r>
              <a:rPr>
                <a:solidFill>
                  <a:srgbClr val="01701F"/>
                </a:solidFill>
              </a:rPr>
              <a:t>print</a:t>
            </a:r>
            <a:r>
              <a:t>,  n</a:t>
            </a:r>
            <a:r>
              <a:rPr>
                <a:solidFill>
                  <a:srgbClr val="323333"/>
                </a:solidFill>
              </a:rPr>
              <a:t>//</a:t>
            </a:r>
            <a:r>
              <a:rPr>
                <a:solidFill>
                  <a:srgbClr val="032ADD"/>
                </a:solidFill>
              </a:rPr>
              <a:t>10</a:t>
            </a:r>
            <a:r>
              <a:t>)</a:t>
            </a:r>
          </a:p>
          <a:p>
            <a:pPr marL="0" marR="0" defTabSz="457200">
              <a:lnSpc>
                <a:spcPts val="6500"/>
              </a:lnSpc>
              <a:defRPr sz="4200">
                <a:uFillTx/>
              </a:defRPr>
            </a:pPr>
            <a:r>
              <a:t>shrink </a:t>
            </a:r>
            <a:r>
              <a:rPr>
                <a:solidFill>
                  <a:srgbClr val="323333"/>
                </a:solidFill>
              </a:rPr>
              <a:t>=</a:t>
            </a:r>
            <a:r>
              <a:t> </a:t>
            </a:r>
            <a:r>
              <a:rPr>
                <a:solidFill>
                  <a:srgbClr val="008800"/>
                </a:solidFill>
              </a:rPr>
              <a:t>lambda</a:t>
            </a:r>
            <a:r>
              <a:t> n: f_then_g(</a:t>
            </a:r>
            <a:r>
              <a:rPr>
                <a:solidFill>
                  <a:srgbClr val="01701F"/>
                </a:solidFill>
              </a:rPr>
              <a:t>print</a:t>
            </a:r>
            <a:r>
              <a:t>, shrink, n</a:t>
            </a:r>
            <a:r>
              <a:rPr>
                <a:solidFill>
                  <a:srgbClr val="323333"/>
                </a:solidFill>
              </a:rPr>
              <a:t>//</a:t>
            </a:r>
            <a:r>
              <a:rPr>
                <a:solidFill>
                  <a:srgbClr val="032ADD"/>
                </a:solidFill>
              </a:rPr>
              <a:t>10</a:t>
            </a:r>
            <a:r>
              <a:t>)</a:t>
            </a:r>
          </a:p>
        </p:txBody>
      </p:sp>
      <p:sp>
        <p:nvSpPr>
          <p:cNvPr id="90" name="def f_then_g(f, g, n):…"/>
          <p:cNvSpPr txBox="1"/>
          <p:nvPr/>
        </p:nvSpPr>
        <p:spPr>
          <a:xfrm>
            <a:off x="6747864" y="7166884"/>
            <a:ext cx="7500381" cy="2590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0" marR="0" defTabSz="457200">
              <a:lnSpc>
                <a:spcPts val="6500"/>
              </a:lnSpc>
              <a:defRPr sz="4200">
                <a:uFillTx/>
              </a:defRPr>
            </a:pPr>
            <a:r>
              <a:rPr>
                <a:solidFill>
                  <a:srgbClr val="008800"/>
                </a:solidFill>
              </a:rPr>
              <a:t>def</a:t>
            </a:r>
            <a:r>
              <a:t> </a:t>
            </a:r>
            <a:r>
              <a:rPr>
                <a:solidFill>
                  <a:srgbClr val="0066BB"/>
                </a:solidFill>
              </a:rPr>
              <a:t>f_then_g</a:t>
            </a:r>
            <a:r>
              <a:t>(f, g, n):</a:t>
            </a:r>
          </a:p>
          <a:p>
            <a:pPr marL="0" marR="0" defTabSz="457200">
              <a:lnSpc>
                <a:spcPts val="6500"/>
              </a:lnSpc>
              <a:defRPr sz="4200">
                <a:uFillTx/>
              </a:defRPr>
            </a:pPr>
            <a:r>
              <a:t>    </a:t>
            </a:r>
            <a:r>
              <a:rPr>
                <a:solidFill>
                  <a:srgbClr val="008800"/>
                </a:solidFill>
              </a:rPr>
              <a:t>if</a:t>
            </a:r>
            <a:r>
              <a:t> n:</a:t>
            </a:r>
          </a:p>
          <a:p>
            <a:pPr marL="0" marR="0" defTabSz="457200">
              <a:lnSpc>
                <a:spcPts val="6500"/>
              </a:lnSpc>
              <a:defRPr sz="4200">
                <a:uFillTx/>
              </a:defRPr>
            </a:pPr>
            <a:r>
              <a:t>        f(n)</a:t>
            </a:r>
          </a:p>
          <a:p>
            <a:pPr marL="0" marR="0" defTabSz="457200">
              <a:lnSpc>
                <a:spcPts val="6500"/>
              </a:lnSpc>
              <a:defRPr sz="4200">
                <a:uFillTx/>
              </a:defRPr>
            </a:pPr>
            <a:r>
              <a:t>        g(n)</a:t>
            </a:r>
          </a:p>
        </p:txBody>
      </p:sp>
      <p:grpSp>
        <p:nvGrpSpPr>
          <p:cNvPr id="93" name="Group"/>
          <p:cNvGrpSpPr/>
          <p:nvPr/>
        </p:nvGrpSpPr>
        <p:grpSpPr>
          <a:xfrm>
            <a:off x="1588199" y="3713241"/>
            <a:ext cx="12981180" cy="5257801"/>
            <a:chOff x="0" y="0"/>
            <a:chExt cx="12981178" cy="5257800"/>
          </a:xfrm>
        </p:grpSpPr>
        <p:sp>
          <p:nvSpPr>
            <p:cNvPr id="91" name="1 12 123 1234 123 12 1"/>
            <p:cNvSpPr txBox="1"/>
            <p:nvPr/>
          </p:nvSpPr>
          <p:spPr>
            <a:xfrm>
              <a:off x="0" y="0"/>
              <a:ext cx="1724789" cy="52578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a:spcBef>
                  <a:spcPts val="4600"/>
                </a:spcBef>
                <a:defRPr sz="5000"/>
              </a:pPr>
              <a:r>
                <a:rPr>
                  <a:solidFill>
                    <a:schemeClr val="accent5">
                      <a:hueOff val="-176146"/>
                      <a:satOff val="3665"/>
                      <a:lumOff val="-13986"/>
                    </a:schemeClr>
                  </a:solidFill>
                </a:rPr>
                <a:t>1</a:t>
              </a:r>
              <a:br>
                <a:rPr>
                  <a:solidFill>
                    <a:schemeClr val="accent5">
                      <a:hueOff val="-176146"/>
                      <a:satOff val="3665"/>
                      <a:lumOff val="-13986"/>
                    </a:schemeClr>
                  </a:solidFill>
                </a:rPr>
              </a:br>
              <a:r>
                <a:rPr>
                  <a:solidFill>
                    <a:schemeClr val="accent5">
                      <a:hueOff val="-176146"/>
                      <a:satOff val="3665"/>
                      <a:lumOff val="-13986"/>
                    </a:schemeClr>
                  </a:solidFill>
                </a:rPr>
                <a:t>12</a:t>
              </a:r>
              <a:br>
                <a:rPr>
                  <a:solidFill>
                    <a:schemeClr val="accent5">
                      <a:hueOff val="-176146"/>
                      <a:satOff val="3665"/>
                      <a:lumOff val="-13986"/>
                    </a:schemeClr>
                  </a:solidFill>
                </a:rPr>
              </a:br>
              <a:r>
                <a:rPr>
                  <a:solidFill>
                    <a:schemeClr val="accent5">
                      <a:hueOff val="-176146"/>
                      <a:satOff val="3665"/>
                      <a:lumOff val="-13986"/>
                    </a:schemeClr>
                  </a:solidFill>
                </a:rPr>
                <a:t>123</a:t>
              </a:r>
              <a:br/>
              <a:r>
                <a:rPr>
                  <a:solidFill>
                    <a:schemeClr val="accent2"/>
                  </a:solidFill>
                </a:rPr>
                <a:t>1234</a:t>
              </a:r>
              <a:br/>
              <a:r>
                <a:rPr>
                  <a:solidFill>
                    <a:schemeClr val="accent1"/>
                  </a:solidFill>
                </a:rPr>
                <a:t>123</a:t>
              </a:r>
              <a:br>
                <a:rPr>
                  <a:solidFill>
                    <a:schemeClr val="accent1"/>
                  </a:solidFill>
                </a:rPr>
              </a:br>
              <a:r>
                <a:rPr>
                  <a:solidFill>
                    <a:schemeClr val="accent1"/>
                  </a:solidFill>
                </a:rPr>
                <a:t>12</a:t>
              </a:r>
              <a:br>
                <a:rPr>
                  <a:solidFill>
                    <a:schemeClr val="accent1"/>
                  </a:solidFill>
                </a:rPr>
              </a:br>
              <a:r>
                <a:rPr>
                  <a:solidFill>
                    <a:schemeClr val="accent1"/>
                  </a:solidFill>
                </a:rPr>
                <a:t>1</a:t>
              </a:r>
            </a:p>
          </p:txBody>
        </p:sp>
        <p:sp>
          <p:nvSpPr>
            <p:cNvPr id="92" name="def inverse_cascade(n):…"/>
            <p:cNvSpPr txBox="1"/>
            <p:nvPr/>
          </p:nvSpPr>
          <p:spPr>
            <a:xfrm>
              <a:off x="5159665" y="25716"/>
              <a:ext cx="7821514" cy="25908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marL="0" marR="0" defTabSz="457200">
                <a:lnSpc>
                  <a:spcPts val="6500"/>
                </a:lnSpc>
                <a:defRPr sz="4200">
                  <a:solidFill>
                    <a:srgbClr val="0066BB"/>
                  </a:solidFill>
                  <a:uFillTx/>
                </a:defRPr>
              </a:pPr>
              <a:r>
                <a:rPr>
                  <a:solidFill>
                    <a:srgbClr val="008800"/>
                  </a:solidFill>
                </a:rPr>
                <a:t>def</a:t>
              </a:r>
              <a:r>
                <a:rPr>
                  <a:solidFill>
                    <a:srgbClr val="000000"/>
                  </a:solidFill>
                </a:rPr>
                <a:t> </a:t>
              </a:r>
              <a:r>
                <a:t>inverse_cascade</a:t>
              </a:r>
              <a:r>
                <a:rPr>
                  <a:solidFill>
                    <a:srgbClr val="000000"/>
                  </a:solidFill>
                </a:rPr>
                <a:t>(n):</a:t>
              </a:r>
            </a:p>
            <a:p>
              <a:pPr marL="0" marR="0" defTabSz="457200">
                <a:lnSpc>
                  <a:spcPts val="6500"/>
                </a:lnSpc>
                <a:defRPr sz="4200">
                  <a:uFillTx/>
                </a:defRPr>
              </a:pPr>
              <a:r>
                <a:t>    </a:t>
              </a:r>
              <a:r>
                <a:rPr>
                  <a:solidFill>
                    <a:schemeClr val="accent5">
                      <a:hueOff val="-176146"/>
                      <a:satOff val="3665"/>
                      <a:lumOff val="-13986"/>
                    </a:schemeClr>
                  </a:solidFill>
                </a:rPr>
                <a:t>grow</a:t>
              </a:r>
              <a:r>
                <a:t>(n)</a:t>
              </a:r>
            </a:p>
            <a:p>
              <a:pPr marL="0" marR="0" defTabSz="457200">
                <a:lnSpc>
                  <a:spcPts val="6500"/>
                </a:lnSpc>
                <a:defRPr sz="4200">
                  <a:solidFill>
                    <a:srgbClr val="01701F"/>
                  </a:solidFill>
                  <a:uFillTx/>
                </a:defRPr>
              </a:pPr>
              <a:r>
                <a:rPr>
                  <a:solidFill>
                    <a:srgbClr val="000000"/>
                  </a:solidFill>
                </a:rPr>
                <a:t>    </a:t>
              </a:r>
              <a:r>
                <a:t>print</a:t>
              </a:r>
              <a:r>
                <a:rPr>
                  <a:solidFill>
                    <a:srgbClr val="000000"/>
                  </a:solidFill>
                </a:rPr>
                <a:t>(n)</a:t>
              </a:r>
            </a:p>
            <a:p>
              <a:pPr marL="0" marR="0" defTabSz="457200">
                <a:lnSpc>
                  <a:spcPts val="6500"/>
                </a:lnSpc>
                <a:defRPr sz="4200">
                  <a:uFillTx/>
                </a:defRPr>
              </a:pPr>
              <a:r>
                <a:t>    </a:t>
              </a:r>
              <a:r>
                <a:rPr>
                  <a:solidFill>
                    <a:schemeClr val="accent1"/>
                  </a:solidFill>
                </a:rPr>
                <a:t>shrink</a:t>
              </a:r>
              <a:r>
                <a:t>(n)</a:t>
              </a:r>
            </a:p>
          </p:txBody>
        </p:sp>
      </p:grpSp>
      <p:sp>
        <p:nvSpPr>
          <p:cNvPr id="94" name="Rectangle"/>
          <p:cNvSpPr/>
          <p:nvPr/>
        </p:nvSpPr>
        <p:spPr>
          <a:xfrm>
            <a:off x="15781199" y="10747210"/>
            <a:ext cx="6466264" cy="1270001"/>
          </a:xfrm>
          <a:prstGeom prst="rect">
            <a:avLst/>
          </a:prstGeom>
          <a:solidFill>
            <a:srgbClr val="DCDEE0"/>
          </a:solidFill>
          <a:ln w="12700">
            <a:miter lim="400000"/>
          </a:ln>
        </p:spPr>
        <p:txBody>
          <a:bodyPr lIns="50800" tIns="50800" rIns="50800" bIns="50800" anchor="ctr"/>
          <a:lstStyle/>
          <a:p>
            <a:pPr algn="ctr">
              <a:defRPr>
                <a:solidFill>
                  <a:srgbClr val="4B4B4B"/>
                </a:solidFill>
                <a:uFill>
                  <a:solidFill>
                    <a:srgbClr val="4B4B4B"/>
                  </a:solidFill>
                </a:uFill>
              </a:defRPr>
            </a:pPr>
            <a:endParaRP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8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9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9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94"/>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5" nodeType="afterEffect">
                                  <p:stCondLst>
                                    <p:cond delay="0"/>
                                  </p:stCondLst>
                                  <p:iterate>
                                    <p:tmAbs val="0"/>
                                  </p:iterate>
                                  <p:childTnLst>
                                    <p:set>
                                      <p:cBhvr>
                                        <p:cTn id="21" fill="hold"/>
                                        <p:tgtEl>
                                          <p:spTgt spid="89"/>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9" presetClass="exit" fill="hold" grpId="6" nodeType="clickEffect">
                                  <p:stCondLst>
                                    <p:cond delay="0"/>
                                  </p:stCondLst>
                                  <p:iterate>
                                    <p:tmAbs val="0"/>
                                  </p:iterate>
                                  <p:childTnLst>
                                    <p:animEffect transition="out" filter="dissolve">
                                      <p:cBhvr>
                                        <p:cTn id="25" dur="500" fill="hold"/>
                                        <p:tgtEl>
                                          <p:spTgt spid="94"/>
                                        </p:tgtEl>
                                      </p:cBhvr>
                                    </p:animEffect>
                                    <p:set>
                                      <p:cBhvr>
                                        <p:cTn id="26" fill="hold">
                                          <p:stCondLst>
                                            <p:cond delay="499"/>
                                          </p:stCondLst>
                                        </p:cTn>
                                        <p:tgtEl>
                                          <p:spTgt spid="94"/>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3" grpId="1" animBg="1" advAuto="0"/>
      <p:bldP spid="89" grpId="5" animBg="1" advAuto="0"/>
      <p:bldP spid="90" grpId="3" animBg="1" advAuto="0"/>
      <p:bldP spid="93" grpId="2" animBg="1" advAuto="0"/>
      <p:bldP spid="94" grpId="4" animBg="1" advAuto="0"/>
      <p:bldP spid="94" grpId="6"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 name="Tree Recursion"/>
          <p:cNvSpPr txBox="1">
            <a:spLocks noGrp="1"/>
          </p:cNvSpPr>
          <p:nvPr>
            <p:ph type="title"/>
          </p:nvPr>
        </p:nvSpPr>
        <p:spPr>
          <a:prstGeom prst="rect">
            <a:avLst/>
          </a:prstGeom>
        </p:spPr>
        <p:txBody>
          <a:bodyPr/>
          <a:lstStyle/>
          <a:p>
            <a:r>
              <a:t>Tree Recursion</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99"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00" name="Tree Recursion"/>
          <p:cNvSpPr txBox="1">
            <a:spLocks noGrp="1"/>
          </p:cNvSpPr>
          <p:nvPr>
            <p:ph type="title"/>
          </p:nvPr>
        </p:nvSpPr>
        <p:spPr>
          <a:prstGeom prst="rect">
            <a:avLst/>
          </a:prstGeom>
        </p:spPr>
        <p:txBody>
          <a:bodyPr/>
          <a:lstStyle/>
          <a:p>
            <a:r>
              <a:t>Tree Recursion</a:t>
            </a:r>
          </a:p>
        </p:txBody>
      </p:sp>
      <p:grpSp>
        <p:nvGrpSpPr>
          <p:cNvPr id="103" name="Group"/>
          <p:cNvGrpSpPr/>
          <p:nvPr/>
        </p:nvGrpSpPr>
        <p:grpSpPr>
          <a:xfrm>
            <a:off x="7733800" y="6896100"/>
            <a:ext cx="12776387" cy="6680200"/>
            <a:chOff x="-274582" y="0"/>
            <a:chExt cx="12776385" cy="6680200"/>
          </a:xfrm>
        </p:grpSpPr>
        <p:pic>
          <p:nvPicPr>
            <p:cNvPr id="101" name="Fibonacci.jpg" descr="Fibonacci.jpg"/>
            <p:cNvPicPr>
              <a:picLocks noChangeAspect="1"/>
            </p:cNvPicPr>
            <p:nvPr/>
          </p:nvPicPr>
          <p:blipFill>
            <a:blip r:embed="rId2">
              <a:extLst/>
            </a:blip>
            <a:stretch>
              <a:fillRect/>
            </a:stretch>
          </p:blipFill>
          <p:spPr>
            <a:xfrm>
              <a:off x="8310274" y="0"/>
              <a:ext cx="4191530" cy="5651500"/>
            </a:xfrm>
            <a:prstGeom prst="rect">
              <a:avLst/>
            </a:prstGeom>
            <a:ln w="12700" cap="flat">
              <a:noFill/>
              <a:round/>
            </a:ln>
            <a:effectLst/>
          </p:spPr>
        </p:pic>
        <p:sp>
          <p:nvSpPr>
            <p:cNvPr id="102" name="http://en.wikipedia.org/wiki/File:Fibonacci.jpg"/>
            <p:cNvSpPr txBox="1"/>
            <p:nvPr/>
          </p:nvSpPr>
          <p:spPr>
            <a:xfrm>
              <a:off x="-274583" y="6261100"/>
              <a:ext cx="8101592" cy="4191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sz="2200" u="sng">
                  <a:hlinkClick r:id="rId3"/>
                </a:defRPr>
              </a:lvl1pPr>
            </a:lstStyle>
            <a:p>
              <a:pPr>
                <a:defRPr u="none"/>
              </a:pPr>
              <a:r>
                <a:rPr u="sng">
                  <a:hlinkClick r:id="rId3"/>
                </a:rPr>
                <a:t>http://en.wikipedia.org/wiki/File:Fibonacci.jpg</a:t>
              </a:r>
            </a:p>
          </p:txBody>
        </p:sp>
      </p:grpSp>
      <p:grpSp>
        <p:nvGrpSpPr>
          <p:cNvPr id="106" name="Group"/>
          <p:cNvGrpSpPr/>
          <p:nvPr/>
        </p:nvGrpSpPr>
        <p:grpSpPr>
          <a:xfrm>
            <a:off x="5774622" y="4464050"/>
            <a:ext cx="8129815" cy="584200"/>
            <a:chOff x="-77073" y="0"/>
            <a:chExt cx="8129813" cy="584200"/>
          </a:xfrm>
        </p:grpSpPr>
        <p:sp>
          <p:nvSpPr>
            <p:cNvPr id="104" name="0, 1, 2, 3, 4, 5, 6,  7,  8,"/>
            <p:cNvSpPr txBox="1"/>
            <p:nvPr/>
          </p:nvSpPr>
          <p:spPr>
            <a:xfrm>
              <a:off x="1006304" y="0"/>
              <a:ext cx="7046437" cy="5842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t>0, 1, 2, 3, 4, 5, 6,  7,  8,</a:t>
              </a:r>
            </a:p>
          </p:txBody>
        </p:sp>
        <p:sp>
          <p:nvSpPr>
            <p:cNvPr id="105" name="n:"/>
            <p:cNvSpPr txBox="1"/>
            <p:nvPr/>
          </p:nvSpPr>
          <p:spPr>
            <a:xfrm>
              <a:off x="-77074" y="0"/>
              <a:ext cx="684928" cy="5842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b="1">
                  <a:solidFill>
                    <a:srgbClr val="007ECF"/>
                  </a:solidFill>
                  <a:uFill>
                    <a:solidFill>
                      <a:srgbClr val="007ECF"/>
                    </a:solidFill>
                  </a:uFill>
                </a:defRPr>
              </a:lvl1pPr>
            </a:lstStyle>
            <a:p>
              <a:r>
                <a:t>n:</a:t>
              </a:r>
            </a:p>
          </p:txBody>
        </p:sp>
      </p:grpSp>
      <p:grpSp>
        <p:nvGrpSpPr>
          <p:cNvPr id="109" name="Group"/>
          <p:cNvGrpSpPr/>
          <p:nvPr/>
        </p:nvGrpSpPr>
        <p:grpSpPr>
          <a:xfrm>
            <a:off x="4550292" y="5581650"/>
            <a:ext cx="9354145" cy="584200"/>
            <a:chOff x="-85605" y="0"/>
            <a:chExt cx="9354143" cy="584200"/>
          </a:xfrm>
        </p:grpSpPr>
        <p:sp>
          <p:nvSpPr>
            <p:cNvPr id="107" name="0, 1, 1, 2, 3, 5, 8, 13, 21,"/>
            <p:cNvSpPr txBox="1"/>
            <p:nvPr/>
          </p:nvSpPr>
          <p:spPr>
            <a:xfrm>
              <a:off x="2222101" y="0"/>
              <a:ext cx="7046437" cy="5842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t>0, 1, 1, 2, 3, 5, 8, 13, 21,</a:t>
              </a:r>
            </a:p>
          </p:txBody>
        </p:sp>
        <p:sp>
          <p:nvSpPr>
            <p:cNvPr id="108" name="fib(n):"/>
            <p:cNvSpPr txBox="1"/>
            <p:nvPr/>
          </p:nvSpPr>
          <p:spPr>
            <a:xfrm>
              <a:off x="-85607" y="0"/>
              <a:ext cx="1908296" cy="584200"/>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b="1">
                  <a:solidFill>
                    <a:srgbClr val="007ECF"/>
                  </a:solidFill>
                  <a:uFill>
                    <a:solidFill>
                      <a:srgbClr val="007ECF"/>
                    </a:solidFill>
                  </a:uFill>
                </a:defRPr>
              </a:lvl1pPr>
            </a:lstStyle>
            <a:p>
              <a:r>
                <a:t>fib(n):</a:t>
              </a:r>
            </a:p>
          </p:txBody>
        </p:sp>
      </p:grpSp>
      <p:sp>
        <p:nvSpPr>
          <p:cNvPr id="110" name="... ,   9,227,465"/>
          <p:cNvSpPr txBox="1"/>
          <p:nvPr/>
        </p:nvSpPr>
        <p:spPr>
          <a:xfrm>
            <a:off x="14973300" y="5581650"/>
            <a:ext cx="4599702" cy="5842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 ... ,   9,227,465</a:t>
            </a:r>
          </a:p>
        </p:txBody>
      </p:sp>
      <p:sp>
        <p:nvSpPr>
          <p:cNvPr id="111" name="... ,          35"/>
          <p:cNvSpPr txBox="1"/>
          <p:nvPr/>
        </p:nvSpPr>
        <p:spPr>
          <a:xfrm>
            <a:off x="14973300" y="4464050"/>
            <a:ext cx="4599702" cy="5842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 ... ,          35</a:t>
            </a:r>
          </a:p>
        </p:txBody>
      </p:sp>
      <p:sp>
        <p:nvSpPr>
          <p:cNvPr id="112" name="def fib(n):…"/>
          <p:cNvSpPr txBox="1"/>
          <p:nvPr/>
        </p:nvSpPr>
        <p:spPr>
          <a:xfrm>
            <a:off x="3009900" y="7588250"/>
            <a:ext cx="9442699" cy="3924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0" marR="0" defTabSz="457200">
              <a:lnSpc>
                <a:spcPts val="5300"/>
              </a:lnSpc>
              <a:defRPr>
                <a:uFillTx/>
                <a:latin typeface="Courier"/>
                <a:ea typeface="Courier"/>
                <a:cs typeface="Courier"/>
                <a:sym typeface="Courier"/>
              </a:defRPr>
            </a:pPr>
            <a:r>
              <a:rPr b="1">
                <a:solidFill>
                  <a:srgbClr val="008800"/>
                </a:solidFill>
              </a:rPr>
              <a:t>def</a:t>
            </a:r>
            <a:r>
              <a:t> </a:t>
            </a:r>
            <a:r>
              <a:rPr b="1">
                <a:solidFill>
                  <a:srgbClr val="0066BB"/>
                </a:solidFill>
              </a:rPr>
              <a:t>fib</a:t>
            </a:r>
            <a:r>
              <a:t>(n):</a:t>
            </a:r>
          </a:p>
          <a:p>
            <a:pPr marL="0" marR="0" defTabSz="457200">
              <a:lnSpc>
                <a:spcPts val="5300"/>
              </a:lnSpc>
              <a:defRPr>
                <a:uFillTx/>
                <a:latin typeface="Courier"/>
                <a:ea typeface="Courier"/>
                <a:cs typeface="Courier"/>
                <a:sym typeface="Courier"/>
              </a:defRPr>
            </a:pPr>
            <a:r>
              <a:t>    </a:t>
            </a:r>
            <a:r>
              <a:rPr b="1">
                <a:solidFill>
                  <a:srgbClr val="008800"/>
                </a:solidFill>
              </a:rPr>
              <a:t>if</a:t>
            </a:r>
            <a:r>
              <a:t> n </a:t>
            </a:r>
            <a:r>
              <a:rPr>
                <a:solidFill>
                  <a:srgbClr val="323333"/>
                </a:solidFill>
              </a:rPr>
              <a:t>==</a:t>
            </a:r>
            <a:r>
              <a:t> </a:t>
            </a:r>
            <a:r>
              <a:rPr b="1">
                <a:solidFill>
                  <a:srgbClr val="032ADD"/>
                </a:solidFill>
              </a:rPr>
              <a:t>0</a:t>
            </a:r>
            <a:r>
              <a:t>:</a:t>
            </a:r>
          </a:p>
          <a:p>
            <a:pPr marL="0" marR="0" defTabSz="457200">
              <a:lnSpc>
                <a:spcPts val="5300"/>
              </a:lnSpc>
              <a:defRPr>
                <a:uFillTx/>
                <a:latin typeface="Courier"/>
                <a:ea typeface="Courier"/>
                <a:cs typeface="Courier"/>
                <a:sym typeface="Courier"/>
              </a:defRPr>
            </a:pPr>
            <a:r>
              <a:t>        </a:t>
            </a:r>
            <a:r>
              <a:rPr b="1">
                <a:solidFill>
                  <a:srgbClr val="008800"/>
                </a:solidFill>
              </a:rPr>
              <a:t>return</a:t>
            </a:r>
            <a:r>
              <a:t> </a:t>
            </a:r>
            <a:r>
              <a:rPr b="1">
                <a:solidFill>
                  <a:srgbClr val="032ADD"/>
                </a:solidFill>
              </a:rPr>
              <a:t>0</a:t>
            </a:r>
          </a:p>
          <a:p>
            <a:pPr marL="0" marR="0" defTabSz="457200">
              <a:lnSpc>
                <a:spcPts val="5300"/>
              </a:lnSpc>
              <a:defRPr>
                <a:uFillTx/>
                <a:latin typeface="Courier"/>
                <a:ea typeface="Courier"/>
                <a:cs typeface="Courier"/>
                <a:sym typeface="Courier"/>
              </a:defRPr>
            </a:pPr>
            <a:r>
              <a:t>    </a:t>
            </a:r>
            <a:r>
              <a:rPr b="1">
                <a:solidFill>
                  <a:srgbClr val="008800"/>
                </a:solidFill>
              </a:rPr>
              <a:t>elif</a:t>
            </a:r>
            <a:r>
              <a:t> n </a:t>
            </a:r>
            <a:r>
              <a:rPr>
                <a:solidFill>
                  <a:srgbClr val="323333"/>
                </a:solidFill>
              </a:rPr>
              <a:t>==</a:t>
            </a:r>
            <a:r>
              <a:t> </a:t>
            </a:r>
            <a:r>
              <a:rPr b="1">
                <a:solidFill>
                  <a:srgbClr val="032ADD"/>
                </a:solidFill>
              </a:rPr>
              <a:t>1</a:t>
            </a:r>
            <a:r>
              <a:t>:</a:t>
            </a:r>
          </a:p>
          <a:p>
            <a:pPr marL="0" marR="0" defTabSz="457200">
              <a:lnSpc>
                <a:spcPts val="5300"/>
              </a:lnSpc>
              <a:defRPr>
                <a:uFillTx/>
                <a:latin typeface="Courier"/>
                <a:ea typeface="Courier"/>
                <a:cs typeface="Courier"/>
                <a:sym typeface="Courier"/>
              </a:defRPr>
            </a:pPr>
            <a:r>
              <a:t>        </a:t>
            </a:r>
            <a:r>
              <a:rPr b="1">
                <a:solidFill>
                  <a:srgbClr val="008800"/>
                </a:solidFill>
              </a:rPr>
              <a:t>return</a:t>
            </a:r>
            <a:r>
              <a:t> </a:t>
            </a:r>
            <a:r>
              <a:rPr b="1">
                <a:solidFill>
                  <a:srgbClr val="032ADD"/>
                </a:solidFill>
              </a:rPr>
              <a:t>1</a:t>
            </a:r>
          </a:p>
          <a:p>
            <a:pPr marL="0" marR="0" defTabSz="457200">
              <a:lnSpc>
                <a:spcPts val="5300"/>
              </a:lnSpc>
              <a:defRPr>
                <a:uFillTx/>
                <a:latin typeface="Courier"/>
                <a:ea typeface="Courier"/>
                <a:cs typeface="Courier"/>
                <a:sym typeface="Courier"/>
              </a:defRPr>
            </a:pPr>
            <a:r>
              <a:t>    </a:t>
            </a:r>
            <a:r>
              <a:rPr b="1">
                <a:solidFill>
                  <a:srgbClr val="008800"/>
                </a:solidFill>
              </a:rPr>
              <a:t>else</a:t>
            </a:r>
            <a:r>
              <a:t>:</a:t>
            </a:r>
          </a:p>
          <a:p>
            <a:pPr marL="0" marR="0" defTabSz="457200">
              <a:lnSpc>
                <a:spcPts val="5300"/>
              </a:lnSpc>
              <a:defRPr>
                <a:uFillTx/>
                <a:latin typeface="Courier"/>
                <a:ea typeface="Courier"/>
                <a:cs typeface="Courier"/>
                <a:sym typeface="Courier"/>
              </a:defRPr>
            </a:pPr>
            <a:r>
              <a:t>        </a:t>
            </a:r>
            <a:r>
              <a:rPr b="1">
                <a:solidFill>
                  <a:srgbClr val="008800"/>
                </a:solidFill>
              </a:rPr>
              <a:t>return</a:t>
            </a:r>
            <a:r>
              <a:t> fib(n</a:t>
            </a:r>
            <a:r>
              <a:rPr>
                <a:solidFill>
                  <a:srgbClr val="323333"/>
                </a:solidFill>
              </a:rPr>
              <a:t>-</a:t>
            </a:r>
            <a:r>
              <a:rPr b="1">
                <a:solidFill>
                  <a:srgbClr val="032ADD"/>
                </a:solidFill>
              </a:rPr>
              <a:t>2</a:t>
            </a:r>
            <a:r>
              <a:t>) </a:t>
            </a:r>
            <a:r>
              <a:rPr>
                <a:solidFill>
                  <a:srgbClr val="323333"/>
                </a:solidFill>
              </a:rPr>
              <a:t>+</a:t>
            </a:r>
            <a:r>
              <a:t> fib(n</a:t>
            </a:r>
            <a:r>
              <a:rPr>
                <a:solidFill>
                  <a:srgbClr val="323333"/>
                </a:solidFill>
              </a:rPr>
              <a:t>-</a:t>
            </a:r>
            <a:r>
              <a:rPr b="1">
                <a:solidFill>
                  <a:srgbClr val="032ADD"/>
                </a:solidFill>
              </a:rPr>
              <a:t>1</a:t>
            </a:r>
            <a:r>
              <a:t>)</a:t>
            </a:r>
          </a:p>
        </p:txBody>
      </p:sp>
      <p:sp>
        <p:nvSpPr>
          <p:cNvPr id="113" name="Tree-shaped processes arise whenever executing the body of a recursive function makes more than one recursive call"/>
          <p:cNvSpPr txBox="1">
            <a:spLocks noGrp="1"/>
          </p:cNvSpPr>
          <p:nvPr>
            <p:ph type="body" sz="quarter" idx="1"/>
          </p:nvPr>
        </p:nvSpPr>
        <p:spPr>
          <a:xfrm>
            <a:off x="838200" y="2451100"/>
            <a:ext cx="22720300" cy="1406381"/>
          </a:xfrm>
          <a:prstGeom prst="rect">
            <a:avLst/>
          </a:prstGeom>
        </p:spPr>
        <p:txBody>
          <a:bodyPr/>
          <a:lstStyle/>
          <a:p>
            <a:r>
              <a:t>Tree-shaped processes arise whenever executing the body of a recursive function makes more than one recursive call</a:t>
            </a:r>
          </a:p>
        </p:txBody>
      </p:sp>
      <p:sp>
        <p:nvSpPr>
          <p:cNvPr id="114" name="Slide Number"/>
          <p:cNvSpPr txBox="1">
            <a:spLocks noGrp="1"/>
          </p:cNvSpPr>
          <p:nvPr>
            <p:ph type="sldNum" sz="quarter" idx="2"/>
          </p:nvPr>
        </p:nvSpPr>
        <p:spPr>
          <a:xfrm>
            <a:off x="23414566" y="13096875"/>
            <a:ext cx="127001" cy="22195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9</a:t>
            </a:fld>
            <a:endParaRP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0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0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10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1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1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6" nodeType="clickEffect">
                                  <p:stCondLst>
                                    <p:cond delay="0"/>
                                  </p:stCondLst>
                                  <p:iterate>
                                    <p:tmAbs val="0"/>
                                  </p:iterate>
                                  <p:childTnLst>
                                    <p:set>
                                      <p:cBhvr>
                                        <p:cTn id="26" fill="hold"/>
                                        <p:tgtEl>
                                          <p:spTgt spid="112">
                                            <p:bg/>
                                          </p:spTgt>
                                        </p:tgtEl>
                                        <p:attrNameLst>
                                          <p:attrName>style.visibility</p:attrName>
                                        </p:attrNameLst>
                                      </p:cBhvr>
                                      <p:to>
                                        <p:strVal val="visible"/>
                                      </p:to>
                                    </p:set>
                                  </p:childTnLst>
                                </p:cTn>
                              </p:par>
                              <p:par>
                                <p:cTn id="27" presetID="1" presetClass="entr" presetSubtype="0" fill="hold" grpId="6" nodeType="withEffect">
                                  <p:stCondLst>
                                    <p:cond delay="0"/>
                                  </p:stCondLst>
                                  <p:iterate>
                                    <p:tmAbs val="0"/>
                                  </p:iterate>
                                  <p:childTnLst>
                                    <p:set>
                                      <p:cBhvr>
                                        <p:cTn id="28" fill="hold"/>
                                        <p:tgtEl>
                                          <p:spTgt spid="112">
                                            <p:txEl>
                                              <p:pRg st="0" end="0"/>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6" nodeType="clickEffect">
                                  <p:stCondLst>
                                    <p:cond delay="0"/>
                                  </p:stCondLst>
                                  <p:iterate>
                                    <p:tmAbs val="0"/>
                                  </p:iterate>
                                  <p:childTnLst>
                                    <p:set>
                                      <p:cBhvr>
                                        <p:cTn id="32" fill="hold"/>
                                        <p:tgtEl>
                                          <p:spTgt spid="112">
                                            <p:txEl>
                                              <p:pRg st="1" end="1"/>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6" nodeType="clickEffect">
                                  <p:stCondLst>
                                    <p:cond delay="0"/>
                                  </p:stCondLst>
                                  <p:iterate>
                                    <p:tmAbs val="0"/>
                                  </p:iterate>
                                  <p:childTnLst>
                                    <p:set>
                                      <p:cBhvr>
                                        <p:cTn id="36" fill="hold"/>
                                        <p:tgtEl>
                                          <p:spTgt spid="112">
                                            <p:txEl>
                                              <p:pRg st="2" end="2"/>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6" nodeType="clickEffect">
                                  <p:stCondLst>
                                    <p:cond delay="0"/>
                                  </p:stCondLst>
                                  <p:iterate>
                                    <p:tmAbs val="0"/>
                                  </p:iterate>
                                  <p:childTnLst>
                                    <p:set>
                                      <p:cBhvr>
                                        <p:cTn id="40" fill="hold"/>
                                        <p:tgtEl>
                                          <p:spTgt spid="112">
                                            <p:txEl>
                                              <p:pRg st="3" end="3"/>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6" nodeType="clickEffect">
                                  <p:stCondLst>
                                    <p:cond delay="0"/>
                                  </p:stCondLst>
                                  <p:iterate>
                                    <p:tmAbs val="0"/>
                                  </p:iterate>
                                  <p:childTnLst>
                                    <p:set>
                                      <p:cBhvr>
                                        <p:cTn id="44" fill="hold"/>
                                        <p:tgtEl>
                                          <p:spTgt spid="112">
                                            <p:txEl>
                                              <p:pRg st="4" end="4"/>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6" nodeType="clickEffect">
                                  <p:stCondLst>
                                    <p:cond delay="0"/>
                                  </p:stCondLst>
                                  <p:iterate>
                                    <p:tmAbs val="0"/>
                                  </p:iterate>
                                  <p:childTnLst>
                                    <p:set>
                                      <p:cBhvr>
                                        <p:cTn id="48" fill="hold"/>
                                        <p:tgtEl>
                                          <p:spTgt spid="112">
                                            <p:txEl>
                                              <p:pRg st="5" end="5"/>
                                            </p:txEl>
                                          </p:spTgt>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6" nodeType="clickEffect">
                                  <p:stCondLst>
                                    <p:cond delay="0"/>
                                  </p:stCondLst>
                                  <p:iterate>
                                    <p:tmAbs val="0"/>
                                  </p:iterate>
                                  <p:childTnLst>
                                    <p:set>
                                      <p:cBhvr>
                                        <p:cTn id="52" fill="hold"/>
                                        <p:tgtEl>
                                          <p:spTgt spid="112">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1" animBg="1" advAuto="0"/>
      <p:bldP spid="106" grpId="2" animBg="1" advAuto="0"/>
      <p:bldP spid="109" grpId="3" animBg="1" advAuto="0"/>
      <p:bldP spid="110" grpId="5" animBg="1" advAuto="0"/>
      <p:bldP spid="111" grpId="4" animBg="1" advAuto="0"/>
      <p:bldP spid="112" grpId="6" build="p" bldLvl="5" animBg="1" advAuto="0"/>
    </p:bldLst>
  </p:timing>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Arial"/>
        <a:ea typeface="Arial"/>
        <a:cs typeface="Arial"/>
      </a:majorFont>
      <a:minorFont>
        <a:latin typeface="Arial"/>
        <a:ea typeface="Arial"/>
        <a:cs typeface="Arial"/>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rgbClr val="000000"/>
          </a:solidFill>
          <a:prstDash val="solid"/>
          <a:round/>
        </a:ln>
        <a:effectLst/>
        <a:sp3d/>
      </a:spPr>
      <a:bodyPr rot="0" spcFirstLastPara="1" vertOverflow="overflow" horzOverflow="overflow" vert="horz" wrap="square" lIns="50800" tIns="50800" rIns="50800" bIns="50800" numCol="1" spcCol="38100" rtlCol="0" anchor="ctr">
        <a:spAutoFit/>
      </a:bodyPr>
      <a:lstStyle>
        <a:defPPr marL="81280" marR="81280" indent="0" algn="ctr"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4B4B4B"/>
            </a:solidFill>
            <a:effectLst/>
            <a:uFill>
              <a:solidFill>
                <a:srgbClr val="4B4B4B"/>
              </a:solidFill>
            </a:uFill>
            <a:latin typeface="Menlo"/>
            <a:ea typeface="Menlo"/>
            <a:cs typeface="Menlo"/>
            <a:sym typeface="Menl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81280" marR="81280" indent="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Arial"/>
        <a:ea typeface="Arial"/>
        <a:cs typeface="Arial"/>
      </a:majorFont>
      <a:minorFont>
        <a:latin typeface="Arial"/>
        <a:ea typeface="Arial"/>
        <a:cs typeface="Arial"/>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rgbClr val="000000"/>
          </a:solidFill>
          <a:prstDash val="solid"/>
          <a:round/>
        </a:ln>
        <a:effectLst/>
        <a:sp3d/>
      </a:spPr>
      <a:bodyPr rot="0" spcFirstLastPara="1" vertOverflow="overflow" horzOverflow="overflow" vert="horz" wrap="square" lIns="50800" tIns="50800" rIns="50800" bIns="50800" numCol="1" spcCol="38100" rtlCol="0" anchor="ctr">
        <a:spAutoFit/>
      </a:bodyPr>
      <a:lstStyle>
        <a:defPPr marL="81280" marR="81280" indent="0" algn="ctr"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4B4B4B"/>
            </a:solidFill>
            <a:effectLst/>
            <a:uFill>
              <a:solidFill>
                <a:srgbClr val="4B4B4B"/>
              </a:solidFill>
            </a:uFill>
            <a:latin typeface="Menlo"/>
            <a:ea typeface="Menlo"/>
            <a:cs typeface="Menlo"/>
            <a:sym typeface="Menl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81280" marR="81280" indent="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1492</TotalTime>
  <Words>1660</Words>
  <Application>Microsoft Macintosh PowerPoint</Application>
  <PresentationFormat>Custom</PresentationFormat>
  <Paragraphs>190</Paragraphs>
  <Slides>16</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16</vt:i4>
      </vt:variant>
    </vt:vector>
  </HeadingPairs>
  <TitlesOfParts>
    <vt:vector size="22" baseType="lpstr">
      <vt:lpstr>Arial</vt:lpstr>
      <vt:lpstr>Courier</vt:lpstr>
      <vt:lpstr>Helvetica</vt:lpstr>
      <vt:lpstr>Lucida Grande</vt:lpstr>
      <vt:lpstr>Menlo</vt:lpstr>
      <vt:lpstr>White</vt:lpstr>
      <vt:lpstr>UC Berkeley’s CS61A – Lecture 10 –  Tree Recursion</vt:lpstr>
      <vt:lpstr>Announcements</vt:lpstr>
      <vt:lpstr>Order of Recursive Calls</vt:lpstr>
      <vt:lpstr>The Cascade Function</vt:lpstr>
      <vt:lpstr>Two Definitions of Cascade</vt:lpstr>
      <vt:lpstr>Example: Inverse Cascade</vt:lpstr>
      <vt:lpstr>Inverse Cascade</vt:lpstr>
      <vt:lpstr>Tree Recursion</vt:lpstr>
      <vt:lpstr>Tree Recursion</vt:lpstr>
      <vt:lpstr>A Tree-Recursive Process</vt:lpstr>
      <vt:lpstr>Repetition in Tree-Recursive Computation</vt:lpstr>
      <vt:lpstr>Example: Counting Partitions</vt:lpstr>
      <vt:lpstr>Counting Partitions</vt:lpstr>
      <vt:lpstr>Counting Partitions</vt:lpstr>
      <vt:lpstr>Counting Partitions</vt:lpstr>
      <vt:lpstr>Sierpinski Triangle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UC Berkeley’s CS61A – Lecture 10 –  Tree Recursion</dc:title>
  <cp:lastModifiedBy>Dan Garcia</cp:lastModifiedBy>
  <cp:revision>13</cp:revision>
  <cp:lastPrinted>2019-02-12T22:10:27Z</cp:lastPrinted>
  <dcterms:modified xsi:type="dcterms:W3CDTF">2019-02-13T23:29:21Z</dcterms:modified>
</cp:coreProperties>
</file>